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91"/>
  </p:notesMasterIdLst>
  <p:sldIdLst>
    <p:sldId id="269" r:id="rId2"/>
    <p:sldId id="270" r:id="rId3"/>
    <p:sldId id="257" r:id="rId4"/>
    <p:sldId id="258" r:id="rId5"/>
    <p:sldId id="259" r:id="rId6"/>
    <p:sldId id="260" r:id="rId7"/>
    <p:sldId id="261" r:id="rId8"/>
    <p:sldId id="262" r:id="rId9"/>
    <p:sldId id="263" r:id="rId10"/>
    <p:sldId id="354" r:id="rId11"/>
    <p:sldId id="355" r:id="rId12"/>
    <p:sldId id="356" r:id="rId13"/>
    <p:sldId id="316" r:id="rId14"/>
    <p:sldId id="264" r:id="rId15"/>
    <p:sldId id="265" r:id="rId16"/>
    <p:sldId id="266" r:id="rId17"/>
    <p:sldId id="267" r:id="rId18"/>
    <p:sldId id="268" r:id="rId19"/>
    <p:sldId id="357" r:id="rId20"/>
    <p:sldId id="358" r:id="rId21"/>
    <p:sldId id="271" r:id="rId22"/>
    <p:sldId id="273" r:id="rId23"/>
    <p:sldId id="272" r:id="rId24"/>
    <p:sldId id="275" r:id="rId25"/>
    <p:sldId id="318" r:id="rId26"/>
    <p:sldId id="319" r:id="rId27"/>
    <p:sldId id="321" r:id="rId28"/>
    <p:sldId id="322" r:id="rId29"/>
    <p:sldId id="323" r:id="rId30"/>
    <p:sldId id="361" r:id="rId31"/>
    <p:sldId id="324" r:id="rId32"/>
    <p:sldId id="274" r:id="rId33"/>
    <p:sldId id="276" r:id="rId34"/>
    <p:sldId id="277" r:id="rId35"/>
    <p:sldId id="278" r:id="rId36"/>
    <p:sldId id="279" r:id="rId37"/>
    <p:sldId id="325" r:id="rId38"/>
    <p:sldId id="280" r:id="rId39"/>
    <p:sldId id="281" r:id="rId40"/>
    <p:sldId id="285" r:id="rId41"/>
    <p:sldId id="326" r:id="rId42"/>
    <p:sldId id="327" r:id="rId43"/>
    <p:sldId id="286" r:id="rId44"/>
    <p:sldId id="287" r:id="rId45"/>
    <p:sldId id="288" r:id="rId46"/>
    <p:sldId id="332" r:id="rId47"/>
    <p:sldId id="333" r:id="rId48"/>
    <p:sldId id="331" r:id="rId49"/>
    <p:sldId id="334" r:id="rId50"/>
    <p:sldId id="336" r:id="rId51"/>
    <p:sldId id="342" r:id="rId52"/>
    <p:sldId id="340" r:id="rId53"/>
    <p:sldId id="337" r:id="rId54"/>
    <p:sldId id="338" r:id="rId55"/>
    <p:sldId id="335" r:id="rId56"/>
    <p:sldId id="341" r:id="rId57"/>
    <p:sldId id="290" r:id="rId58"/>
    <p:sldId id="291" r:id="rId59"/>
    <p:sldId id="292" r:id="rId60"/>
    <p:sldId id="293" r:id="rId61"/>
    <p:sldId id="297" r:id="rId62"/>
    <p:sldId id="298" r:id="rId63"/>
    <p:sldId id="299" r:id="rId64"/>
    <p:sldId id="300" r:id="rId65"/>
    <p:sldId id="301" r:id="rId66"/>
    <p:sldId id="302" r:id="rId67"/>
    <p:sldId id="303" r:id="rId68"/>
    <p:sldId id="304" r:id="rId69"/>
    <p:sldId id="305" r:id="rId70"/>
    <p:sldId id="306" r:id="rId71"/>
    <p:sldId id="308" r:id="rId72"/>
    <p:sldId id="310" r:id="rId73"/>
    <p:sldId id="344" r:id="rId74"/>
    <p:sldId id="311" r:id="rId75"/>
    <p:sldId id="359" r:id="rId76"/>
    <p:sldId id="348" r:id="rId77"/>
    <p:sldId id="349" r:id="rId78"/>
    <p:sldId id="350" r:id="rId79"/>
    <p:sldId id="351" r:id="rId80"/>
    <p:sldId id="352" r:id="rId81"/>
    <p:sldId id="312" r:id="rId82"/>
    <p:sldId id="345" r:id="rId83"/>
    <p:sldId id="313" r:id="rId84"/>
    <p:sldId id="314" r:id="rId85"/>
    <p:sldId id="315" r:id="rId86"/>
    <p:sldId id="360" r:id="rId87"/>
    <p:sldId id="294" r:id="rId88"/>
    <p:sldId id="295" r:id="rId89"/>
    <p:sldId id="29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3E8"/>
    <a:srgbClr val="E2F0D9"/>
    <a:srgbClr val="D0D4D9"/>
    <a:srgbClr val="EFF0F4"/>
    <a:srgbClr val="111224"/>
    <a:srgbClr val="F66031"/>
    <a:srgbClr val="DD532A"/>
    <a:srgbClr val="CB522A"/>
    <a:srgbClr val="656568"/>
    <a:srgbClr val="7B7B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3067" autoAdjust="0"/>
  </p:normalViewPr>
  <p:slideViewPr>
    <p:cSldViewPr snapToGrid="0" snapToObjects="1">
      <p:cViewPr varScale="1">
        <p:scale>
          <a:sx n="106" d="100"/>
          <a:sy n="106" d="100"/>
        </p:scale>
        <p:origin x="846" y="7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707E1-D5FA-D84D-8317-D66025CA1F48}" type="datetimeFigureOut">
              <a:t>7/9/2019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79F2D-285C-D44E-B10F-2544539AF337}" type="slidenum">
              <a:t>‹#›</a:t>
            </a:fld>
            <a:endParaRPr lang="en-US"/>
          </a:p>
        </p:txBody>
      </p:sp>
    </p:spTree>
    <p:extLst>
      <p:ext uri="{BB962C8B-B14F-4D97-AF65-F5344CB8AC3E}">
        <p14:creationId xmlns:p14="http://schemas.microsoft.com/office/powerpoint/2010/main" val="180627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C79F2D-285C-D44E-B10F-2544539AF337}" type="slidenum">
              <a:rPr lang="en-US"/>
              <a:t>1</a:t>
            </a:fld>
            <a:endParaRPr lang="en-US"/>
          </a:p>
        </p:txBody>
      </p:sp>
    </p:spTree>
    <p:extLst>
      <p:ext uri="{BB962C8B-B14F-4D97-AF65-F5344CB8AC3E}">
        <p14:creationId xmlns:p14="http://schemas.microsoft.com/office/powerpoint/2010/main" val="3377458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FACA81CE-80EA-44A2-AFD3-0BE999F5B20B}"/>
              </a:ext>
            </a:extLst>
          </p:cNvPr>
          <p:cNvSpPr>
            <a:spLocks noGrp="1" noRot="1" noChangeAspect="1" noTextEdit="1"/>
          </p:cNvSpPr>
          <p:nvPr>
            <p:ph type="sldImg"/>
          </p:nvPr>
        </p:nvSpPr>
        <p:spPr>
          <a:ln/>
        </p:spPr>
      </p:sp>
      <p:sp>
        <p:nvSpPr>
          <p:cNvPr id="92163" name="Notes Placeholder 2">
            <a:extLst>
              <a:ext uri="{FF2B5EF4-FFF2-40B4-BE49-F238E27FC236}">
                <a16:creationId xmlns:a16="http://schemas.microsoft.com/office/drawing/2014/main" id="{7092B0DB-470C-41E3-A378-FF7DA38887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164" name="Slide Number Placeholder 3">
            <a:extLst>
              <a:ext uri="{FF2B5EF4-FFF2-40B4-BE49-F238E27FC236}">
                <a16:creationId xmlns:a16="http://schemas.microsoft.com/office/drawing/2014/main" id="{F52D1E4B-0363-499F-B74D-0CAAE2E702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4FD7DFA-1D2D-440F-921D-0541BBF1C848}" type="slidenum">
              <a:rPr lang="en-US" altLang="en-US" sz="1200"/>
              <a:pPr/>
              <a:t>18</a:t>
            </a:fld>
            <a:endParaRPr lang="en-US" altLang="en-US" sz="1200"/>
          </a:p>
        </p:txBody>
      </p:sp>
    </p:spTree>
    <p:extLst>
      <p:ext uri="{BB962C8B-B14F-4D97-AF65-F5344CB8AC3E}">
        <p14:creationId xmlns:p14="http://schemas.microsoft.com/office/powerpoint/2010/main" val="4107566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E8C49EB8-3482-45DB-BEC9-73650EF2FB77}"/>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6F29C044-F534-43B0-B01B-CEB71C0E22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7044" name="Slide Number Placeholder 3">
            <a:extLst>
              <a:ext uri="{FF2B5EF4-FFF2-40B4-BE49-F238E27FC236}">
                <a16:creationId xmlns:a16="http://schemas.microsoft.com/office/drawing/2014/main" id="{33949CFE-219C-46FF-805E-E61E10077BC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7E58AEE-EF1D-4D14-A450-DDF26CD84DF3}" type="slidenum">
              <a:rPr lang="en-US" altLang="en-US" sz="1200"/>
              <a:pPr/>
              <a:t>19</a:t>
            </a:fld>
            <a:endParaRPr lang="en-US" altLang="en-US" sz="1200"/>
          </a:p>
        </p:txBody>
      </p:sp>
    </p:spTree>
    <p:extLst>
      <p:ext uri="{BB962C8B-B14F-4D97-AF65-F5344CB8AC3E}">
        <p14:creationId xmlns:p14="http://schemas.microsoft.com/office/powerpoint/2010/main" val="79963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57331D34-880C-47FC-8AEC-A026F8AEB6A4}"/>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2AE03FB1-0EF0-474F-BEDC-20C120D59C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8068" name="Slide Number Placeholder 3">
            <a:extLst>
              <a:ext uri="{FF2B5EF4-FFF2-40B4-BE49-F238E27FC236}">
                <a16:creationId xmlns:a16="http://schemas.microsoft.com/office/drawing/2014/main" id="{C1617CC4-5B4C-451E-8633-B38B28F8C1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F0D1222-9719-4A77-93B3-CB44FE4F2CB4}" type="slidenum">
              <a:rPr lang="en-US" altLang="en-US" sz="1200"/>
              <a:pPr/>
              <a:t>20</a:t>
            </a:fld>
            <a:endParaRPr lang="en-US" altLang="en-US" sz="1200"/>
          </a:p>
        </p:txBody>
      </p:sp>
    </p:spTree>
    <p:extLst>
      <p:ext uri="{BB962C8B-B14F-4D97-AF65-F5344CB8AC3E}">
        <p14:creationId xmlns:p14="http://schemas.microsoft.com/office/powerpoint/2010/main" val="101386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DE54BD01-3592-4656-976A-7304C2250A96}"/>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7ADA534C-4B77-414C-8644-EFAC43BCBC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9092" name="Slide Number Placeholder 3">
            <a:extLst>
              <a:ext uri="{FF2B5EF4-FFF2-40B4-BE49-F238E27FC236}">
                <a16:creationId xmlns:a16="http://schemas.microsoft.com/office/drawing/2014/main" id="{D6877903-CBA6-4535-A268-78EF29F3EF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6D88F87-B613-4176-B15D-9D20047FC4F3}" type="slidenum">
              <a:rPr lang="en-US" altLang="en-US" sz="1200"/>
              <a:pPr/>
              <a:t>21</a:t>
            </a:fld>
            <a:endParaRPr lang="en-US" altLang="en-US" sz="1200"/>
          </a:p>
        </p:txBody>
      </p:sp>
    </p:spTree>
    <p:extLst>
      <p:ext uri="{BB962C8B-B14F-4D97-AF65-F5344CB8AC3E}">
        <p14:creationId xmlns:p14="http://schemas.microsoft.com/office/powerpoint/2010/main" val="415889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A53F0B6D-566A-4AB3-A3F1-2DA901B99C47}"/>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F9E4531A-CC2C-4D43-BBCB-33002A9650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6260" name="Slide Number Placeholder 3">
            <a:extLst>
              <a:ext uri="{FF2B5EF4-FFF2-40B4-BE49-F238E27FC236}">
                <a16:creationId xmlns:a16="http://schemas.microsoft.com/office/drawing/2014/main" id="{13C45D63-352E-4464-A7AA-25DCC98029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FEF86A7-8AC7-45D8-8D00-B7B5F3032815}" type="slidenum">
              <a:rPr lang="en-US" altLang="en-US" sz="1200"/>
              <a:pPr/>
              <a:t>22</a:t>
            </a:fld>
            <a:endParaRPr lang="en-US" altLang="en-US" sz="1200"/>
          </a:p>
        </p:txBody>
      </p:sp>
    </p:spTree>
    <p:extLst>
      <p:ext uri="{BB962C8B-B14F-4D97-AF65-F5344CB8AC3E}">
        <p14:creationId xmlns:p14="http://schemas.microsoft.com/office/powerpoint/2010/main" val="3904258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31A42E49-0308-475D-BA63-17BB5D3988BA}"/>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9550A52A-52ED-4CDC-8F8F-1993F96FFF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5236" name="Slide Number Placeholder 3">
            <a:extLst>
              <a:ext uri="{FF2B5EF4-FFF2-40B4-BE49-F238E27FC236}">
                <a16:creationId xmlns:a16="http://schemas.microsoft.com/office/drawing/2014/main" id="{E899737D-62B6-4514-8A9E-0F07CE0621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8ADC043-D787-4642-ADEF-C79BCC2775CF}" type="slidenum">
              <a:rPr lang="en-US" altLang="en-US" sz="1200"/>
              <a:pPr/>
              <a:t>23</a:t>
            </a:fld>
            <a:endParaRPr lang="en-US" altLang="en-US" sz="1200"/>
          </a:p>
        </p:txBody>
      </p:sp>
    </p:spTree>
    <p:extLst>
      <p:ext uri="{BB962C8B-B14F-4D97-AF65-F5344CB8AC3E}">
        <p14:creationId xmlns:p14="http://schemas.microsoft.com/office/powerpoint/2010/main" val="14629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BCEC0C9E-D78E-479C-B6E9-CC543BF2E848}"/>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4689FA18-0E0F-4965-9FD3-E4AC68B97B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7284" name="Slide Number Placeholder 3">
            <a:extLst>
              <a:ext uri="{FF2B5EF4-FFF2-40B4-BE49-F238E27FC236}">
                <a16:creationId xmlns:a16="http://schemas.microsoft.com/office/drawing/2014/main" id="{22C62B41-1C0D-4A33-9909-A971C14EA2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FF7672F-DC3C-46C1-9128-2C8600318071}" type="slidenum">
              <a:rPr lang="en-US" altLang="en-US" sz="1200"/>
              <a:pPr/>
              <a:t>32</a:t>
            </a:fld>
            <a:endParaRPr lang="en-US" altLang="en-US" sz="1200"/>
          </a:p>
        </p:txBody>
      </p:sp>
    </p:spTree>
    <p:extLst>
      <p:ext uri="{BB962C8B-B14F-4D97-AF65-F5344CB8AC3E}">
        <p14:creationId xmlns:p14="http://schemas.microsoft.com/office/powerpoint/2010/main" val="3181080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EE02F1A-BC3B-4C1F-866C-BD5A723FCA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E17BD2A-394E-41B0-96EF-216406ABC577}" type="slidenum">
              <a:rPr lang="en-US" altLang="en-US" sz="1200"/>
              <a:pPr/>
              <a:t>69</a:t>
            </a:fld>
            <a:endParaRPr lang="en-US" altLang="en-US" sz="1200"/>
          </a:p>
        </p:txBody>
      </p:sp>
      <p:sp>
        <p:nvSpPr>
          <p:cNvPr id="94211" name="Rectangle 2">
            <a:extLst>
              <a:ext uri="{FF2B5EF4-FFF2-40B4-BE49-F238E27FC236}">
                <a16:creationId xmlns:a16="http://schemas.microsoft.com/office/drawing/2014/main" id="{359ED205-29FC-4CB7-8326-FF4B38DA9E3F}"/>
              </a:ext>
            </a:extLst>
          </p:cNvPr>
          <p:cNvSpPr>
            <a:spLocks noGrp="1" noRot="1" noChangeAspect="1" noChangeArrowheads="1" noTextEdit="1"/>
          </p:cNvSpPr>
          <p:nvPr>
            <p:ph type="sldImg"/>
          </p:nvPr>
        </p:nvSpPr>
        <p:spPr>
          <a:xfrm>
            <a:off x="382588" y="685800"/>
            <a:ext cx="6091237" cy="3427413"/>
          </a:xfrm>
          <a:solidFill>
            <a:srgbClr val="FFFFFF"/>
          </a:solidFill>
          <a:ln/>
        </p:spPr>
      </p:sp>
      <p:sp>
        <p:nvSpPr>
          <p:cNvPr id="94212" name="Rectangle 3">
            <a:extLst>
              <a:ext uri="{FF2B5EF4-FFF2-40B4-BE49-F238E27FC236}">
                <a16:creationId xmlns:a16="http://schemas.microsoft.com/office/drawing/2014/main" id="{3CA7B3DE-1D13-437E-BE7E-BB6428D21EB0}"/>
              </a:ext>
            </a:extLst>
          </p:cNvPr>
          <p:cNvSpPr txBox="1">
            <a:spLocks noGrp="1" noChangeArrowheads="1"/>
          </p:cNvSpPr>
          <p:nvPr>
            <p:ph type="body" idx="1"/>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endParaRPr lang="en-US" altLang="en-US"/>
          </a:p>
        </p:txBody>
      </p:sp>
    </p:spTree>
    <p:extLst>
      <p:ext uri="{BB962C8B-B14F-4D97-AF65-F5344CB8AC3E}">
        <p14:creationId xmlns:p14="http://schemas.microsoft.com/office/powerpoint/2010/main" val="2754429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E68317F-F600-4685-990C-B7BB52597A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F3EE38F-BCE5-40B1-B9A6-C247236E56EE}" type="slidenum">
              <a:rPr lang="en-US" altLang="en-US" sz="1200"/>
              <a:pPr/>
              <a:t>70</a:t>
            </a:fld>
            <a:endParaRPr lang="en-US" altLang="en-US" sz="1200"/>
          </a:p>
        </p:txBody>
      </p:sp>
      <p:sp>
        <p:nvSpPr>
          <p:cNvPr id="95235" name="Rectangle 2">
            <a:extLst>
              <a:ext uri="{FF2B5EF4-FFF2-40B4-BE49-F238E27FC236}">
                <a16:creationId xmlns:a16="http://schemas.microsoft.com/office/drawing/2014/main" id="{3323D577-0C92-43FB-ACBE-981F5A8B48DC}"/>
              </a:ext>
            </a:extLst>
          </p:cNvPr>
          <p:cNvSpPr>
            <a:spLocks noGrp="1" noRot="1" noChangeAspect="1" noChangeArrowheads="1" noTextEdit="1"/>
          </p:cNvSpPr>
          <p:nvPr>
            <p:ph type="sldImg"/>
          </p:nvPr>
        </p:nvSpPr>
        <p:spPr>
          <a:xfrm>
            <a:off x="382588" y="685800"/>
            <a:ext cx="6091237" cy="3427413"/>
          </a:xfrm>
          <a:solidFill>
            <a:srgbClr val="FFFFFF"/>
          </a:solidFill>
          <a:ln/>
        </p:spPr>
      </p:sp>
      <p:sp>
        <p:nvSpPr>
          <p:cNvPr id="95236" name="Rectangle 3">
            <a:extLst>
              <a:ext uri="{FF2B5EF4-FFF2-40B4-BE49-F238E27FC236}">
                <a16:creationId xmlns:a16="http://schemas.microsoft.com/office/drawing/2014/main" id="{B4008FC5-82E2-41DC-B327-A4C764633709}"/>
              </a:ext>
            </a:extLst>
          </p:cNvPr>
          <p:cNvSpPr txBox="1">
            <a:spLocks noGrp="1" noChangeArrowheads="1"/>
          </p:cNvSpPr>
          <p:nvPr>
            <p:ph type="body" idx="1"/>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endParaRPr lang="en-US" altLang="en-US"/>
          </a:p>
        </p:txBody>
      </p:sp>
    </p:spTree>
    <p:extLst>
      <p:ext uri="{BB962C8B-B14F-4D97-AF65-F5344CB8AC3E}">
        <p14:creationId xmlns:p14="http://schemas.microsoft.com/office/powerpoint/2010/main" val="702972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06338B62-10B2-46B5-A8CE-0885D12AFF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CEF6AD7-DA7E-49EC-8502-F720FDB35FE1}" type="slidenum">
              <a:rPr lang="en-US" altLang="en-US" sz="1200"/>
              <a:pPr/>
              <a:t>71</a:t>
            </a:fld>
            <a:endParaRPr lang="en-US" altLang="en-US" sz="1200"/>
          </a:p>
        </p:txBody>
      </p:sp>
      <p:sp>
        <p:nvSpPr>
          <p:cNvPr id="96259" name="Rectangle 2">
            <a:extLst>
              <a:ext uri="{FF2B5EF4-FFF2-40B4-BE49-F238E27FC236}">
                <a16:creationId xmlns:a16="http://schemas.microsoft.com/office/drawing/2014/main" id="{803A068A-8489-4B75-90E5-0B24828C2DB4}"/>
              </a:ext>
            </a:extLst>
          </p:cNvPr>
          <p:cNvSpPr>
            <a:spLocks noGrp="1" noRot="1" noChangeAspect="1" noChangeArrowheads="1" noTextEdit="1"/>
          </p:cNvSpPr>
          <p:nvPr>
            <p:ph type="sldImg"/>
          </p:nvPr>
        </p:nvSpPr>
        <p:spPr>
          <a:xfrm>
            <a:off x="382588" y="685800"/>
            <a:ext cx="6091237" cy="3427413"/>
          </a:xfrm>
          <a:solidFill>
            <a:srgbClr val="FFFFFF"/>
          </a:solidFill>
          <a:ln/>
        </p:spPr>
      </p:sp>
      <p:sp>
        <p:nvSpPr>
          <p:cNvPr id="96260" name="Rectangle 3">
            <a:extLst>
              <a:ext uri="{FF2B5EF4-FFF2-40B4-BE49-F238E27FC236}">
                <a16:creationId xmlns:a16="http://schemas.microsoft.com/office/drawing/2014/main" id="{42B83C5C-504D-4259-B1EC-811B530FC1DC}"/>
              </a:ext>
            </a:extLst>
          </p:cNvPr>
          <p:cNvSpPr txBox="1">
            <a:spLocks noGrp="1" noChangeArrowheads="1"/>
          </p:cNvSpPr>
          <p:nvPr>
            <p:ph type="body" idx="1"/>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endParaRPr lang="en-US" altLang="en-US"/>
          </a:p>
        </p:txBody>
      </p:sp>
    </p:spTree>
    <p:extLst>
      <p:ext uri="{BB962C8B-B14F-4D97-AF65-F5344CB8AC3E}">
        <p14:creationId xmlns:p14="http://schemas.microsoft.com/office/powerpoint/2010/main" val="1127953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6">
            <a:extLst>
              <a:ext uri="{FF2B5EF4-FFF2-40B4-BE49-F238E27FC236}">
                <a16:creationId xmlns:a16="http://schemas.microsoft.com/office/drawing/2014/main" id="{0C5DC2BC-ABF6-40BD-94E9-6D5A1A9C638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eaLnBrk="1">
              <a:spcBef>
                <a:spcPct val="0"/>
              </a:spcBef>
              <a:buSzPct val="45000"/>
              <a:buFont typeface="StarSymbol" charset="0"/>
              <a:buNone/>
            </a:pPr>
            <a:fld id="{77EDF8DE-E632-4ACA-86D8-FF4F804F3421}" type="slidenum">
              <a:rPr lang="en-GB" altLang="en-US" sz="1400"/>
              <a:pPr eaLnBrk="1">
                <a:spcBef>
                  <a:spcPct val="0"/>
                </a:spcBef>
                <a:buSzPct val="45000"/>
                <a:buFont typeface="StarSymbol" charset="0"/>
                <a:buNone/>
              </a:pPr>
              <a:t>6</a:t>
            </a:fld>
            <a:endParaRPr lang="en-GB" altLang="en-US" sz="1400"/>
          </a:p>
        </p:txBody>
      </p:sp>
      <p:sp>
        <p:nvSpPr>
          <p:cNvPr id="90115" name="Rectangle 1">
            <a:extLst>
              <a:ext uri="{FF2B5EF4-FFF2-40B4-BE49-F238E27FC236}">
                <a16:creationId xmlns:a16="http://schemas.microsoft.com/office/drawing/2014/main" id="{96B8979E-6A83-45BD-8BA1-858AC03616C5}"/>
              </a:ext>
            </a:extLst>
          </p:cNvPr>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p:spPr>
      </p:sp>
      <p:sp>
        <p:nvSpPr>
          <p:cNvPr id="90116" name="Rectangle 2">
            <a:extLst>
              <a:ext uri="{FF2B5EF4-FFF2-40B4-BE49-F238E27FC236}">
                <a16:creationId xmlns:a16="http://schemas.microsoft.com/office/drawing/2014/main" id="{E5862BB3-1DA8-4E0F-A944-DA9817C92E8A}"/>
              </a:ext>
            </a:extLst>
          </p:cNvPr>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8481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DEC2C4F0-206D-4BFC-8276-2067931943AC}"/>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F65C10F6-2492-47A2-AF5B-FE82450BD2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9332" name="Slide Number Placeholder 3">
            <a:extLst>
              <a:ext uri="{FF2B5EF4-FFF2-40B4-BE49-F238E27FC236}">
                <a16:creationId xmlns:a16="http://schemas.microsoft.com/office/drawing/2014/main" id="{DDAD3495-184D-4C16-A6F8-193603498F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B6CBCDE-CA35-46A7-A060-C8090BE41EFC}" type="slidenum">
              <a:rPr lang="en-US" altLang="en-US" sz="1200"/>
              <a:pPr/>
              <a:t>74</a:t>
            </a:fld>
            <a:endParaRPr lang="en-US" altLang="en-US" sz="1200"/>
          </a:p>
        </p:txBody>
      </p:sp>
    </p:spTree>
    <p:extLst>
      <p:ext uri="{BB962C8B-B14F-4D97-AF65-F5344CB8AC3E}">
        <p14:creationId xmlns:p14="http://schemas.microsoft.com/office/powerpoint/2010/main" val="2320840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7F4F7C5F-EDBB-4CA9-9A2B-31441D7F9B00}"/>
              </a:ext>
            </a:extLst>
          </p:cNvPr>
          <p:cNvSpPr>
            <a:spLocks noGrp="1" noRot="1" noChangeAspect="1" noTextEdit="1"/>
          </p:cNvSpPr>
          <p:nvPr>
            <p:ph type="sldImg"/>
          </p:nvPr>
        </p:nvSpPr>
        <p:spPr>
          <a:ln/>
        </p:spPr>
      </p:sp>
      <p:sp>
        <p:nvSpPr>
          <p:cNvPr id="100355" name="Notes Placeholder 2">
            <a:extLst>
              <a:ext uri="{FF2B5EF4-FFF2-40B4-BE49-F238E27FC236}">
                <a16:creationId xmlns:a16="http://schemas.microsoft.com/office/drawing/2014/main" id="{426B0EA5-F016-4E57-B293-95FF86BF4C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0356" name="Slide Number Placeholder 3">
            <a:extLst>
              <a:ext uri="{FF2B5EF4-FFF2-40B4-BE49-F238E27FC236}">
                <a16:creationId xmlns:a16="http://schemas.microsoft.com/office/drawing/2014/main" id="{B23F379B-FCF8-4649-9FEF-5540BF796D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BB7653-38C5-4E5E-9C30-41E42A216DC1}" type="slidenum">
              <a:rPr lang="en-US" altLang="en-US" sz="1200"/>
              <a:pPr/>
              <a:t>81</a:t>
            </a:fld>
            <a:endParaRPr lang="en-US" altLang="en-US" sz="1200"/>
          </a:p>
        </p:txBody>
      </p:sp>
    </p:spTree>
    <p:extLst>
      <p:ext uri="{BB962C8B-B14F-4D97-AF65-F5344CB8AC3E}">
        <p14:creationId xmlns:p14="http://schemas.microsoft.com/office/powerpoint/2010/main" val="837347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35F04A79-673B-4075-BA16-447D5DB231A8}"/>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4AEA899F-815C-4F01-AA85-654E7FC8A1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1380" name="Slide Number Placeholder 3">
            <a:extLst>
              <a:ext uri="{FF2B5EF4-FFF2-40B4-BE49-F238E27FC236}">
                <a16:creationId xmlns:a16="http://schemas.microsoft.com/office/drawing/2014/main" id="{F9278131-9602-45ED-9E4B-869775022F7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91A122D-0499-42B2-8FD2-125F3802214D}" type="slidenum">
              <a:rPr lang="en-US" altLang="en-US" sz="1200"/>
              <a:pPr/>
              <a:t>83</a:t>
            </a:fld>
            <a:endParaRPr lang="en-US" altLang="en-US" sz="1200"/>
          </a:p>
        </p:txBody>
      </p:sp>
    </p:spTree>
    <p:extLst>
      <p:ext uri="{BB962C8B-B14F-4D97-AF65-F5344CB8AC3E}">
        <p14:creationId xmlns:p14="http://schemas.microsoft.com/office/powerpoint/2010/main" val="369469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8E2A1854-06AE-4A32-ABD9-856CD375A30F}"/>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7B87DA56-6EFB-404D-AE83-1C047292EA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40" name="Slide Number Placeholder 3">
            <a:extLst>
              <a:ext uri="{FF2B5EF4-FFF2-40B4-BE49-F238E27FC236}">
                <a16:creationId xmlns:a16="http://schemas.microsoft.com/office/drawing/2014/main" id="{8713A2BD-4BED-40A5-850F-FE182B480E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DE0E0B-2748-477B-BF58-BFA6CB8EFD05}" type="slidenum">
              <a:rPr lang="en-US" altLang="en-US" sz="1200"/>
              <a:pPr/>
              <a:t>84</a:t>
            </a:fld>
            <a:endParaRPr lang="en-US" altLang="en-US" sz="1200"/>
          </a:p>
        </p:txBody>
      </p:sp>
    </p:spTree>
    <p:extLst>
      <p:ext uri="{BB962C8B-B14F-4D97-AF65-F5344CB8AC3E}">
        <p14:creationId xmlns:p14="http://schemas.microsoft.com/office/powerpoint/2010/main" val="120674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6">
            <a:extLst>
              <a:ext uri="{FF2B5EF4-FFF2-40B4-BE49-F238E27FC236}">
                <a16:creationId xmlns:a16="http://schemas.microsoft.com/office/drawing/2014/main" id="{62E1AB00-8CD1-49FB-BDAC-82E321ED573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eaLnBrk="1">
              <a:spcBef>
                <a:spcPct val="0"/>
              </a:spcBef>
              <a:buSzPct val="45000"/>
              <a:buFont typeface="StarSymbol" charset="0"/>
              <a:buNone/>
            </a:pPr>
            <a:fld id="{7019447C-E746-4927-9910-95F491CEF811}" type="slidenum">
              <a:rPr lang="en-GB" altLang="en-US" sz="1400"/>
              <a:pPr eaLnBrk="1">
                <a:spcBef>
                  <a:spcPct val="0"/>
                </a:spcBef>
                <a:buSzPct val="45000"/>
                <a:buFont typeface="StarSymbol" charset="0"/>
                <a:buNone/>
              </a:pPr>
              <a:t>7</a:t>
            </a:fld>
            <a:endParaRPr lang="en-GB" altLang="en-US" sz="1400"/>
          </a:p>
        </p:txBody>
      </p:sp>
      <p:sp>
        <p:nvSpPr>
          <p:cNvPr id="91139" name="Rectangle 1">
            <a:extLst>
              <a:ext uri="{FF2B5EF4-FFF2-40B4-BE49-F238E27FC236}">
                <a16:creationId xmlns:a16="http://schemas.microsoft.com/office/drawing/2014/main" id="{049FFAED-B13C-4833-B76B-6B2322D71C3D}"/>
              </a:ext>
            </a:extLst>
          </p:cNvPr>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p:spPr>
      </p:sp>
      <p:sp>
        <p:nvSpPr>
          <p:cNvPr id="91140" name="Rectangle 2">
            <a:extLst>
              <a:ext uri="{FF2B5EF4-FFF2-40B4-BE49-F238E27FC236}">
                <a16:creationId xmlns:a16="http://schemas.microsoft.com/office/drawing/2014/main" id="{CD9BFC39-F997-4565-9761-F337C54FB4B1}"/>
              </a:ext>
            </a:extLst>
          </p:cNvPr>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174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6">
            <a:extLst>
              <a:ext uri="{FF2B5EF4-FFF2-40B4-BE49-F238E27FC236}">
                <a16:creationId xmlns:a16="http://schemas.microsoft.com/office/drawing/2014/main" id="{BC7ACD60-C14E-447D-A76B-333DDCABE42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eaLnBrk="1">
              <a:spcBef>
                <a:spcPct val="0"/>
              </a:spcBef>
              <a:buSzPct val="45000"/>
              <a:buFont typeface="StarSymbol" charset="0"/>
              <a:buNone/>
            </a:pPr>
            <a:fld id="{40EED327-698B-4082-82A9-FFB06EC2E6EE}" type="slidenum">
              <a:rPr lang="en-GB" altLang="en-US" sz="1400"/>
              <a:pPr eaLnBrk="1">
                <a:spcBef>
                  <a:spcPct val="0"/>
                </a:spcBef>
                <a:buSzPct val="45000"/>
                <a:buFont typeface="StarSymbol" charset="0"/>
                <a:buNone/>
              </a:pPr>
              <a:t>8</a:t>
            </a:fld>
            <a:endParaRPr lang="en-GB" altLang="en-US" sz="1400"/>
          </a:p>
        </p:txBody>
      </p:sp>
      <p:sp>
        <p:nvSpPr>
          <p:cNvPr id="92163" name="Rectangle 1">
            <a:extLst>
              <a:ext uri="{FF2B5EF4-FFF2-40B4-BE49-F238E27FC236}">
                <a16:creationId xmlns:a16="http://schemas.microsoft.com/office/drawing/2014/main" id="{874C6318-2972-4FF8-9B33-E55B7BB66482}"/>
              </a:ext>
            </a:extLst>
          </p:cNvPr>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p:spPr>
      </p:sp>
      <p:sp>
        <p:nvSpPr>
          <p:cNvPr id="92164" name="Rectangle 2">
            <a:extLst>
              <a:ext uri="{FF2B5EF4-FFF2-40B4-BE49-F238E27FC236}">
                <a16:creationId xmlns:a16="http://schemas.microsoft.com/office/drawing/2014/main" id="{5C1B7DDD-CDB5-41FE-8922-4C18F5CF1FBA}"/>
              </a:ext>
            </a:extLst>
          </p:cNvPr>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8364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6">
            <a:extLst>
              <a:ext uri="{FF2B5EF4-FFF2-40B4-BE49-F238E27FC236}">
                <a16:creationId xmlns:a16="http://schemas.microsoft.com/office/drawing/2014/main" id="{F66F09F4-5D16-4EC9-B809-5A62ED314E9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eaLnBrk="1">
              <a:spcBef>
                <a:spcPct val="0"/>
              </a:spcBef>
              <a:buSzPct val="45000"/>
              <a:buFont typeface="StarSymbol" charset="0"/>
              <a:buNone/>
            </a:pPr>
            <a:fld id="{0F67A293-6455-442F-91CD-911B273E42A6}" type="slidenum">
              <a:rPr lang="en-GB" altLang="en-US" sz="1400"/>
              <a:pPr eaLnBrk="1">
                <a:spcBef>
                  <a:spcPct val="0"/>
                </a:spcBef>
                <a:buSzPct val="45000"/>
                <a:buFont typeface="StarSymbol" charset="0"/>
                <a:buNone/>
              </a:pPr>
              <a:t>9</a:t>
            </a:fld>
            <a:endParaRPr lang="en-GB" altLang="en-US" sz="1400"/>
          </a:p>
        </p:txBody>
      </p:sp>
      <p:sp>
        <p:nvSpPr>
          <p:cNvPr id="93187" name="Rectangle 1">
            <a:extLst>
              <a:ext uri="{FF2B5EF4-FFF2-40B4-BE49-F238E27FC236}">
                <a16:creationId xmlns:a16="http://schemas.microsoft.com/office/drawing/2014/main" id="{2AD310B2-0FFC-461F-BB77-2039DFC41AAF}"/>
              </a:ext>
            </a:extLst>
          </p:cNvPr>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p:spPr>
      </p:sp>
      <p:sp>
        <p:nvSpPr>
          <p:cNvPr id="93188" name="Rectangle 2">
            <a:extLst>
              <a:ext uri="{FF2B5EF4-FFF2-40B4-BE49-F238E27FC236}">
                <a16:creationId xmlns:a16="http://schemas.microsoft.com/office/drawing/2014/main" id="{AC31C10D-DAF9-4B04-8DDB-6B4F78EB381F}"/>
              </a:ext>
            </a:extLst>
          </p:cNvPr>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03399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A4B01CF4-9F9F-4514-94C1-E5782B761E38}"/>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521758CE-97C6-4751-86BC-29539F1040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a:extLst>
              <a:ext uri="{FF2B5EF4-FFF2-40B4-BE49-F238E27FC236}">
                <a16:creationId xmlns:a16="http://schemas.microsoft.com/office/drawing/2014/main" id="{C1BCF30F-3539-46D2-8DE3-86AAA8582D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8A017AD-7F09-4973-B549-642561D8777B}" type="slidenum">
              <a:rPr lang="en-US" altLang="en-US" sz="1200"/>
              <a:pPr/>
              <a:t>14</a:t>
            </a:fld>
            <a:endParaRPr lang="en-US" altLang="en-US" sz="1200"/>
          </a:p>
        </p:txBody>
      </p:sp>
    </p:spTree>
    <p:extLst>
      <p:ext uri="{BB962C8B-B14F-4D97-AF65-F5344CB8AC3E}">
        <p14:creationId xmlns:p14="http://schemas.microsoft.com/office/powerpoint/2010/main" val="21504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9D8E4264-D7B9-474B-A052-6D830E9087FD}"/>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55681D6F-55B9-4D60-AE9F-0B769C5FBE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2948" name="Slide Number Placeholder 3">
            <a:extLst>
              <a:ext uri="{FF2B5EF4-FFF2-40B4-BE49-F238E27FC236}">
                <a16:creationId xmlns:a16="http://schemas.microsoft.com/office/drawing/2014/main" id="{F5892FF9-A3FF-4C57-B327-F592B3631A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646A7F-579D-4A04-A059-F6FC0751F67B}" type="slidenum">
              <a:rPr lang="en-US" altLang="en-US" sz="1200"/>
              <a:pPr/>
              <a:t>15</a:t>
            </a:fld>
            <a:endParaRPr lang="en-US" altLang="en-US" sz="1200"/>
          </a:p>
        </p:txBody>
      </p:sp>
    </p:spTree>
    <p:extLst>
      <p:ext uri="{BB962C8B-B14F-4D97-AF65-F5344CB8AC3E}">
        <p14:creationId xmlns:p14="http://schemas.microsoft.com/office/powerpoint/2010/main" val="4102039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771130E7-F04F-4A85-82A4-A2D2D0CC7383}"/>
              </a:ext>
            </a:extLst>
          </p:cNvPr>
          <p:cNvSpPr>
            <a:spLocks noGrp="1" noRot="1" noChangeAspect="1" noTextEdit="1"/>
          </p:cNvSpPr>
          <p:nvPr>
            <p:ph type="sldImg"/>
          </p:nvPr>
        </p:nvSpPr>
        <p:spPr>
          <a:ln/>
        </p:spPr>
      </p:sp>
      <p:sp>
        <p:nvSpPr>
          <p:cNvPr id="90115" name="Notes Placeholder 2">
            <a:extLst>
              <a:ext uri="{FF2B5EF4-FFF2-40B4-BE49-F238E27FC236}">
                <a16:creationId xmlns:a16="http://schemas.microsoft.com/office/drawing/2014/main" id="{12D5B30D-4DE4-4C51-99E0-8517DE8A02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0116" name="Slide Number Placeholder 3">
            <a:extLst>
              <a:ext uri="{FF2B5EF4-FFF2-40B4-BE49-F238E27FC236}">
                <a16:creationId xmlns:a16="http://schemas.microsoft.com/office/drawing/2014/main" id="{20ABC1E0-A840-451A-8BF5-619F143CD0A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380CE6E-3A68-40AF-BC1B-9B1F654515D4}" type="slidenum">
              <a:rPr lang="en-US" altLang="en-US" sz="1200"/>
              <a:pPr/>
              <a:t>16</a:t>
            </a:fld>
            <a:endParaRPr lang="en-US" altLang="en-US" sz="1200"/>
          </a:p>
        </p:txBody>
      </p:sp>
    </p:spTree>
    <p:extLst>
      <p:ext uri="{BB962C8B-B14F-4D97-AF65-F5344CB8AC3E}">
        <p14:creationId xmlns:p14="http://schemas.microsoft.com/office/powerpoint/2010/main" val="508919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5281E946-2BFD-4923-A3E6-B3C5D6988E35}"/>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9DFD4673-1887-4B12-A977-1A315FFB50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40" name="Slide Number Placeholder 3">
            <a:extLst>
              <a:ext uri="{FF2B5EF4-FFF2-40B4-BE49-F238E27FC236}">
                <a16:creationId xmlns:a16="http://schemas.microsoft.com/office/drawing/2014/main" id="{D74F0DB1-78A2-4C9D-AFF0-BF39A29C9FA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090424F-D709-4226-938B-E6CD6A4F0A65}" type="slidenum">
              <a:rPr lang="en-US" altLang="en-US" sz="1200"/>
              <a:pPr/>
              <a:t>17</a:t>
            </a:fld>
            <a:endParaRPr lang="en-US" altLang="en-US" sz="1200"/>
          </a:p>
        </p:txBody>
      </p:sp>
    </p:spTree>
    <p:extLst>
      <p:ext uri="{BB962C8B-B14F-4D97-AF65-F5344CB8AC3E}">
        <p14:creationId xmlns:p14="http://schemas.microsoft.com/office/powerpoint/2010/main" val="4139540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nyPPT.com_1">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791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2B604-28F6-B444-BE1B-5B3218F82E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51"/>
          <a:stretch/>
        </p:blipFill>
        <p:spPr>
          <a:xfrm>
            <a:off x="0" y="0"/>
            <a:ext cx="12192000" cy="6542690"/>
          </a:xfrm>
          <a:prstGeom prst="rect">
            <a:avLst/>
          </a:prstGeom>
        </p:spPr>
      </p:pic>
    </p:spTree>
    <p:extLst>
      <p:ext uri="{BB962C8B-B14F-4D97-AF65-F5344CB8AC3E}">
        <p14:creationId xmlns:p14="http://schemas.microsoft.com/office/powerpoint/2010/main" val="233291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6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5EE89-D7CB-FE42-A9CD-10056FC82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2727841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7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70728-3C9A-D344-A287-A02037AC04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1478786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8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1FC2E-1019-BF43-9347-59EB3B5917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0"/>
            <a:ext cx="12192000" cy="6532180"/>
          </a:xfrm>
          <a:prstGeom prst="rect">
            <a:avLst/>
          </a:prstGeom>
        </p:spPr>
      </p:pic>
    </p:spTree>
    <p:extLst>
      <p:ext uri="{BB962C8B-B14F-4D97-AF65-F5344CB8AC3E}">
        <p14:creationId xmlns:p14="http://schemas.microsoft.com/office/powerpoint/2010/main" val="1425998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9F9E87-F3C5-294B-B6CE-4F2584BBD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0"/>
            <a:ext cx="12192000" cy="6532180"/>
          </a:xfrm>
          <a:prstGeom prst="rect">
            <a:avLst/>
          </a:prstGeom>
        </p:spPr>
      </p:pic>
    </p:spTree>
    <p:extLst>
      <p:ext uri="{BB962C8B-B14F-4D97-AF65-F5344CB8AC3E}">
        <p14:creationId xmlns:p14="http://schemas.microsoft.com/office/powerpoint/2010/main" val="1579150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0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08EB0-55F4-D64D-B71A-C614FBDC4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59"/>
          <a:stretch/>
        </p:blipFill>
        <p:spPr>
          <a:xfrm>
            <a:off x="0" y="0"/>
            <a:ext cx="12192000" cy="6547945"/>
          </a:xfrm>
          <a:prstGeom prst="rect">
            <a:avLst/>
          </a:prstGeom>
        </p:spPr>
      </p:pic>
    </p:spTree>
    <p:extLst>
      <p:ext uri="{BB962C8B-B14F-4D97-AF65-F5344CB8AC3E}">
        <p14:creationId xmlns:p14="http://schemas.microsoft.com/office/powerpoint/2010/main" val="791952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1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D58897-69A7-724D-89E7-E7816D810B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320" b="17887"/>
          <a:stretch/>
        </p:blipFill>
        <p:spPr>
          <a:xfrm>
            <a:off x="0" y="0"/>
            <a:ext cx="12192000" cy="6558455"/>
          </a:xfrm>
          <a:prstGeom prst="rect">
            <a:avLst/>
          </a:prstGeom>
        </p:spPr>
      </p:pic>
    </p:spTree>
    <p:extLst>
      <p:ext uri="{BB962C8B-B14F-4D97-AF65-F5344CB8AC3E}">
        <p14:creationId xmlns:p14="http://schemas.microsoft.com/office/powerpoint/2010/main" val="3331151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2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E33D5A-9713-B64D-990A-9CADF970FE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88"/>
          <a:stretch/>
        </p:blipFill>
        <p:spPr>
          <a:xfrm>
            <a:off x="0" y="-1"/>
            <a:ext cx="12192000" cy="6537435"/>
          </a:xfrm>
          <a:prstGeom prst="rect">
            <a:avLst/>
          </a:prstGeom>
        </p:spPr>
      </p:pic>
    </p:spTree>
    <p:extLst>
      <p:ext uri="{BB962C8B-B14F-4D97-AF65-F5344CB8AC3E}">
        <p14:creationId xmlns:p14="http://schemas.microsoft.com/office/powerpoint/2010/main" val="15933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3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9DF524-3EA5-0D42-B87F-406AA36441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21"/>
          <a:stretch/>
        </p:blipFill>
        <p:spPr>
          <a:xfrm>
            <a:off x="0" y="0"/>
            <a:ext cx="12192000" cy="6547945"/>
          </a:xfrm>
          <a:prstGeom prst="rect">
            <a:avLst/>
          </a:prstGeom>
        </p:spPr>
      </p:pic>
    </p:spTree>
    <p:extLst>
      <p:ext uri="{BB962C8B-B14F-4D97-AF65-F5344CB8AC3E}">
        <p14:creationId xmlns:p14="http://schemas.microsoft.com/office/powerpoint/2010/main" val="1917378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4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50650-F2D9-9548-AFBD-460DF238FD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357"/>
          <a:stretch/>
        </p:blipFill>
        <p:spPr>
          <a:xfrm>
            <a:off x="0" y="0"/>
            <a:ext cx="12192000" cy="6553200"/>
          </a:xfrm>
          <a:prstGeom prst="rect">
            <a:avLst/>
          </a:prstGeom>
        </p:spPr>
      </p:pic>
    </p:spTree>
    <p:extLst>
      <p:ext uri="{BB962C8B-B14F-4D97-AF65-F5344CB8AC3E}">
        <p14:creationId xmlns:p14="http://schemas.microsoft.com/office/powerpoint/2010/main" val="35750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tinyPPT.com_2">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549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5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F57113-E482-1845-A47B-035A7B2DB9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394" r="8400" b="15872"/>
          <a:stretch/>
        </p:blipFill>
        <p:spPr>
          <a:xfrm>
            <a:off x="1" y="-1"/>
            <a:ext cx="12191999" cy="6542691"/>
          </a:xfrm>
          <a:prstGeom prst="rect">
            <a:avLst/>
          </a:prstGeom>
        </p:spPr>
      </p:pic>
    </p:spTree>
    <p:extLst>
      <p:ext uri="{BB962C8B-B14F-4D97-AF65-F5344CB8AC3E}">
        <p14:creationId xmlns:p14="http://schemas.microsoft.com/office/powerpoint/2010/main" val="1197644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6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56CB31-BEA9-A146-8990-D71416FEE6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07"/>
          <a:stretch/>
        </p:blipFill>
        <p:spPr>
          <a:xfrm>
            <a:off x="0" y="0"/>
            <a:ext cx="12192000" cy="6547945"/>
          </a:xfrm>
          <a:prstGeom prst="rect">
            <a:avLst/>
          </a:prstGeom>
        </p:spPr>
      </p:pic>
    </p:spTree>
    <p:extLst>
      <p:ext uri="{BB962C8B-B14F-4D97-AF65-F5344CB8AC3E}">
        <p14:creationId xmlns:p14="http://schemas.microsoft.com/office/powerpoint/2010/main" val="1904633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7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5F52F-505C-B344-BDC0-2950DD87C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2617519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8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9B1167-0DD1-A14A-80F7-83418CB6B8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1"/>
            <a:ext cx="12192000" cy="6542688"/>
          </a:xfrm>
          <a:prstGeom prst="rect">
            <a:avLst/>
          </a:prstGeom>
        </p:spPr>
      </p:pic>
    </p:spTree>
    <p:extLst>
      <p:ext uri="{BB962C8B-B14F-4D97-AF65-F5344CB8AC3E}">
        <p14:creationId xmlns:p14="http://schemas.microsoft.com/office/powerpoint/2010/main" val="851741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9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6E026-EB93-2C48-9A7C-9DD0A818B8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558456"/>
          </a:xfrm>
          <a:prstGeom prst="rect">
            <a:avLst/>
          </a:prstGeom>
        </p:spPr>
      </p:pic>
    </p:spTree>
    <p:extLst>
      <p:ext uri="{BB962C8B-B14F-4D97-AF65-F5344CB8AC3E}">
        <p14:creationId xmlns:p14="http://schemas.microsoft.com/office/powerpoint/2010/main" val="2516048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0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5F52F-505C-B344-BDC0-2950DD87C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1938373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73709BD-2406-4D40-921F-E12EAD221E82}"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40039-FE8D-4E46-968B-6FF88EFFA1C2}" type="slidenum">
              <a:rPr lang="en-US" smtClean="0"/>
              <a:t>‹#›</a:t>
            </a:fld>
            <a:endParaRPr lang="en-US"/>
          </a:p>
        </p:txBody>
      </p:sp>
    </p:spTree>
    <p:extLst>
      <p:ext uri="{BB962C8B-B14F-4D97-AF65-F5344CB8AC3E}">
        <p14:creationId xmlns:p14="http://schemas.microsoft.com/office/powerpoint/2010/main" val="3326145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A9EA-3D87-4731-BB82-11C1AD8CD066}"/>
              </a:ext>
            </a:extLst>
          </p:cNvPr>
          <p:cNvSpPr>
            <a:spLocks noGrp="1"/>
          </p:cNvSpPr>
          <p:nvPr>
            <p:ph type="title"/>
          </p:nvPr>
        </p:nvSpPr>
        <p:spPr>
          <a:xfrm>
            <a:off x="838200" y="365125"/>
            <a:ext cx="10515600" cy="721397"/>
          </a:xfrm>
        </p:spPr>
        <p:txBody>
          <a:bodyPr/>
          <a:lstStyle>
            <a:lvl1pPr algn="ctr">
              <a:defRPr>
                <a:latin typeface="Century Gothic" panose="020B0502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09C7912-5C8A-46B8-A404-69F4B642FEED}"/>
              </a:ext>
            </a:extLst>
          </p:cNvPr>
          <p:cNvSpPr>
            <a:spLocks noGrp="1"/>
          </p:cNvSpPr>
          <p:nvPr>
            <p:ph idx="1"/>
          </p:nvPr>
        </p:nvSpPr>
        <p:spPr>
          <a:xfrm>
            <a:off x="838200" y="1476375"/>
            <a:ext cx="10515600" cy="4700588"/>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1FC9CE6-B51E-4786-AEF2-79A209683C93}"/>
              </a:ext>
            </a:extLst>
          </p:cNvPr>
          <p:cNvSpPr>
            <a:spLocks noGrp="1"/>
          </p:cNvSpPr>
          <p:nvPr>
            <p:ph type="dt" sz="half" idx="10"/>
          </p:nvPr>
        </p:nvSpPr>
        <p:spPr/>
        <p:txBody>
          <a:bodyPr/>
          <a:lstStyle/>
          <a:p>
            <a:fld id="{3898E62C-9559-4A17-9045-699EB3BFFC29}" type="datetimeFigureOut">
              <a:rPr lang="en-US" smtClean="0"/>
              <a:t>7/9/2019</a:t>
            </a:fld>
            <a:endParaRPr lang="en-US"/>
          </a:p>
        </p:txBody>
      </p:sp>
      <p:sp>
        <p:nvSpPr>
          <p:cNvPr id="5" name="Footer Placeholder 4">
            <a:extLst>
              <a:ext uri="{FF2B5EF4-FFF2-40B4-BE49-F238E27FC236}">
                <a16:creationId xmlns:a16="http://schemas.microsoft.com/office/drawing/2014/main" id="{06F10AC9-2F1A-4A1D-8E65-0C3681B5F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6C5C7-2792-4888-B577-38C1C2AF82BC}"/>
              </a:ext>
            </a:extLst>
          </p:cNvPr>
          <p:cNvSpPr>
            <a:spLocks noGrp="1"/>
          </p:cNvSpPr>
          <p:nvPr>
            <p:ph type="sldNum" sz="quarter" idx="12"/>
          </p:nvPr>
        </p:nvSpPr>
        <p:spPr/>
        <p:txBody>
          <a:bodyPr/>
          <a:lstStyle/>
          <a:p>
            <a:fld id="{95459823-2683-4F63-AFF7-615D9F0582B7}" type="slidenum">
              <a:rPr lang="en-US" smtClean="0"/>
              <a:t>‹#›</a:t>
            </a:fld>
            <a:endParaRPr lang="en-US"/>
          </a:p>
        </p:txBody>
      </p:sp>
    </p:spTree>
    <p:extLst>
      <p:ext uri="{BB962C8B-B14F-4D97-AF65-F5344CB8AC3E}">
        <p14:creationId xmlns:p14="http://schemas.microsoft.com/office/powerpoint/2010/main" val="42544681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E62A-EE42-41B4-8BAA-CD7CA1EC068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4E4623-60ED-4D58-8623-06C68FF04C38}"/>
              </a:ext>
            </a:extLst>
          </p:cNvPr>
          <p:cNvSpPr>
            <a:spLocks noGrp="1"/>
          </p:cNvSpPr>
          <p:nvPr>
            <p:ph idx="1" hasCustomPrompt="1"/>
          </p:nvPr>
        </p:nvSpPr>
        <p:spPr/>
        <p:txBody>
          <a:bodyPr/>
          <a:lstStyle>
            <a:lvl1pPr marL="0" indent="0">
              <a:buNone/>
              <a:defRPr/>
            </a:lvl1pPr>
            <a:lvl3pPr>
              <a:defRPr sz="3200"/>
            </a:lvl3pPr>
            <a:lvl4pPr>
              <a:defRPr sz="2800"/>
            </a:lvl4pPr>
            <a:lvl5pPr>
              <a:defRPr sz="2800"/>
            </a:lvl5pPr>
            <a:lvl6pPr>
              <a:defRPr sz="2800"/>
            </a:lvl6pPr>
            <a:lvl7pPr>
              <a:defRPr sz="2800"/>
            </a:lvl7pPr>
          </a:lstStyle>
          <a:p>
            <a:pPr lvl="0"/>
            <a:r>
              <a:rPr lang="en-US" dirty="0"/>
              <a:t> </a:t>
            </a:r>
          </a:p>
          <a:p>
            <a:pPr lvl="2"/>
            <a:r>
              <a:rPr lang="en-US" dirty="0"/>
              <a:t>Edit Master text styles</a:t>
            </a:r>
          </a:p>
          <a:p>
            <a:pPr lvl="3"/>
            <a:r>
              <a:rPr lang="en-US" dirty="0"/>
              <a:t>Second level</a:t>
            </a:r>
          </a:p>
          <a:p>
            <a:pPr lvl="4"/>
            <a:r>
              <a:rPr lang="en-US" dirty="0"/>
              <a:t>Third level</a:t>
            </a:r>
          </a:p>
          <a:p>
            <a:pPr lvl="5"/>
            <a:r>
              <a:rPr lang="en-US" dirty="0"/>
              <a:t>Fourth level</a:t>
            </a:r>
          </a:p>
          <a:p>
            <a:pPr lvl="6"/>
            <a:r>
              <a:rPr lang="en-US" dirty="0"/>
              <a:t>Fifth level</a:t>
            </a:r>
          </a:p>
        </p:txBody>
      </p:sp>
      <p:sp>
        <p:nvSpPr>
          <p:cNvPr id="4" name="Date Placeholder 3">
            <a:extLst>
              <a:ext uri="{FF2B5EF4-FFF2-40B4-BE49-F238E27FC236}">
                <a16:creationId xmlns:a16="http://schemas.microsoft.com/office/drawing/2014/main" id="{D1E19DCC-9FA6-4BDE-BC6E-9CF7E0C7246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7362D62-9D29-4C47-A40F-AEEFB124F1C6}"/>
              </a:ext>
            </a:extLst>
          </p:cNvPr>
          <p:cNvSpPr>
            <a:spLocks noGrp="1"/>
          </p:cNvSpPr>
          <p:nvPr>
            <p:ph type="ftr" sz="quarter" idx="11"/>
          </p:nvPr>
        </p:nvSpPr>
        <p:spPr/>
        <p:txBody>
          <a:bodyPr/>
          <a:lstStyle/>
          <a:p>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8E9BC475-5BE0-42E2-92FE-FA1BE721A086}"/>
              </a:ext>
            </a:extLst>
          </p:cNvPr>
          <p:cNvSpPr>
            <a:spLocks noGrp="1"/>
          </p:cNvSpPr>
          <p:nvPr>
            <p:ph type="sldNum" sz="quarter" idx="12"/>
          </p:nvPr>
        </p:nvSpPr>
        <p:spPr/>
        <p:txBody>
          <a:bodyPr/>
          <a:lstStyle>
            <a:lvl1pPr algn="ctr">
              <a:defRPr/>
            </a:lvl1pPr>
          </a:lstStyle>
          <a:p>
            <a:endParaRPr lang="en-US" dirty="0"/>
          </a:p>
        </p:txBody>
      </p:sp>
    </p:spTree>
    <p:extLst>
      <p:ext uri="{BB962C8B-B14F-4D97-AF65-F5344CB8AC3E}">
        <p14:creationId xmlns:p14="http://schemas.microsoft.com/office/powerpoint/2010/main" val="40358813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58C7-552E-484B-B40C-675E08E3221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E3B45C9-7050-4EAE-A766-EDE6FAD4C8C4}"/>
              </a:ext>
            </a:extLst>
          </p:cNvPr>
          <p:cNvSpPr>
            <a:spLocks noGrp="1"/>
          </p:cNvSpPr>
          <p:nvPr>
            <p:ph type="dt" sz="half" idx="10"/>
          </p:nvPr>
        </p:nvSpPr>
        <p:spPr/>
        <p:txBody>
          <a:bodyPr/>
          <a:lstStyle/>
          <a:p>
            <a:fld id="{04697BAC-D183-4DE5-815F-79238A658EDE}" type="datetimeFigureOut">
              <a:rPr lang="en-US" smtClean="0"/>
              <a:t>7/9/2019</a:t>
            </a:fld>
            <a:endParaRPr lang="en-US"/>
          </a:p>
        </p:txBody>
      </p:sp>
      <p:sp>
        <p:nvSpPr>
          <p:cNvPr id="4" name="Footer Placeholder 3">
            <a:extLst>
              <a:ext uri="{FF2B5EF4-FFF2-40B4-BE49-F238E27FC236}">
                <a16:creationId xmlns:a16="http://schemas.microsoft.com/office/drawing/2014/main" id="{8270CA85-04E8-4A24-B33B-E0E656B962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EE5E82-42F6-45F5-B06A-B07C77C2A01F}"/>
              </a:ext>
            </a:extLst>
          </p:cNvPr>
          <p:cNvSpPr>
            <a:spLocks noGrp="1"/>
          </p:cNvSpPr>
          <p:nvPr>
            <p:ph type="sldNum" sz="quarter" idx="12"/>
          </p:nvPr>
        </p:nvSpPr>
        <p:spPr/>
        <p:txBody>
          <a:bodyPr/>
          <a:lstStyle/>
          <a:p>
            <a:fld id="{FAD610C0-612D-4CF8-80FD-C52B8FF0C898}" type="slidenum">
              <a:rPr lang="en-US" smtClean="0"/>
              <a:t>‹#›</a:t>
            </a:fld>
            <a:endParaRPr lang="en-US"/>
          </a:p>
        </p:txBody>
      </p:sp>
    </p:spTree>
    <p:extLst>
      <p:ext uri="{BB962C8B-B14F-4D97-AF65-F5344CB8AC3E}">
        <p14:creationId xmlns:p14="http://schemas.microsoft.com/office/powerpoint/2010/main" val="4272339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nyPPT.com_3">
    <p:bg>
      <p:bgPr>
        <a:gradFill flip="none" rotWithShape="1">
          <a:gsLst>
            <a:gs pos="24000">
              <a:srgbClr val="EFF0F4"/>
            </a:gs>
            <a:gs pos="40000">
              <a:srgbClr val="E0E3E8"/>
            </a:gs>
            <a:gs pos="65000">
              <a:srgbClr val="D0D4D9"/>
            </a:gs>
          </a:gsLst>
          <a:path path="circle">
            <a:fillToRect l="100000" b="100000"/>
          </a:path>
          <a:tileRect t="-100000" r="-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93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CA267-1401-4F59-8E35-41C849698B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C1FE23-2C23-41A3-8BDB-ED8EDA52DE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BE02848-FEDE-4EFD-8012-8616A313F7A3}"/>
              </a:ext>
            </a:extLst>
          </p:cNvPr>
          <p:cNvSpPr>
            <a:spLocks noGrp="1"/>
          </p:cNvSpPr>
          <p:nvPr>
            <p:ph type="dt" sz="half" idx="10"/>
          </p:nvPr>
        </p:nvSpPr>
        <p:spPr/>
        <p:txBody>
          <a:bodyPr/>
          <a:lstStyle/>
          <a:p>
            <a:fld id="{04697BAC-D183-4DE5-815F-79238A658EDE}" type="datetimeFigureOut">
              <a:rPr lang="en-US" smtClean="0"/>
              <a:t>7/9/2019</a:t>
            </a:fld>
            <a:endParaRPr lang="en-US"/>
          </a:p>
        </p:txBody>
      </p:sp>
      <p:sp>
        <p:nvSpPr>
          <p:cNvPr id="5" name="Footer Placeholder 4">
            <a:extLst>
              <a:ext uri="{FF2B5EF4-FFF2-40B4-BE49-F238E27FC236}">
                <a16:creationId xmlns:a16="http://schemas.microsoft.com/office/drawing/2014/main" id="{1FD1A377-FE62-42C7-A306-6AFA533954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CC2EA-BA81-4A0F-A200-07A0E72495D8}"/>
              </a:ext>
            </a:extLst>
          </p:cNvPr>
          <p:cNvSpPr>
            <a:spLocks noGrp="1"/>
          </p:cNvSpPr>
          <p:nvPr>
            <p:ph type="sldNum" sz="quarter" idx="12"/>
          </p:nvPr>
        </p:nvSpPr>
        <p:spPr/>
        <p:txBody>
          <a:bodyPr/>
          <a:lstStyle/>
          <a:p>
            <a:fld id="{FAD610C0-612D-4CF8-80FD-C52B8FF0C898}" type="slidenum">
              <a:rPr lang="en-US" smtClean="0"/>
              <a:t>‹#›</a:t>
            </a:fld>
            <a:endParaRPr lang="en-US"/>
          </a:p>
        </p:txBody>
      </p:sp>
    </p:spTree>
    <p:extLst>
      <p:ext uri="{BB962C8B-B14F-4D97-AF65-F5344CB8AC3E}">
        <p14:creationId xmlns:p14="http://schemas.microsoft.com/office/powerpoint/2010/main" val="414671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nyPPT.com_4">
    <p:bg>
      <p:bgPr>
        <a:gradFill flip="none" rotWithShape="1">
          <a:gsLst>
            <a:gs pos="17000">
              <a:srgbClr val="EFF0F4"/>
            </a:gs>
            <a:gs pos="42000">
              <a:srgbClr val="E0E3E8"/>
            </a:gs>
            <a:gs pos="65000">
              <a:srgbClr val="D0D4D9"/>
            </a:gs>
          </a:gsLst>
          <a:path path="circle">
            <a:fillToRect r="100000" b="100000"/>
          </a:path>
          <a:tileRect l="-100000" t="-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476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686E6-0529-4A4C-8692-58662403E9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01"/>
          <a:stretch/>
        </p:blipFill>
        <p:spPr>
          <a:xfrm>
            <a:off x="0" y="0"/>
            <a:ext cx="12192000" cy="6532180"/>
          </a:xfrm>
          <a:prstGeom prst="rect">
            <a:avLst/>
          </a:prstGeom>
        </p:spPr>
      </p:pic>
    </p:spTree>
    <p:extLst>
      <p:ext uri="{BB962C8B-B14F-4D97-AF65-F5344CB8AC3E}">
        <p14:creationId xmlns:p14="http://schemas.microsoft.com/office/powerpoint/2010/main" val="1810337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E9686-9CBF-CA47-8871-A9F1B2358D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88"/>
          <a:stretch/>
        </p:blipFill>
        <p:spPr>
          <a:xfrm>
            <a:off x="0" y="0"/>
            <a:ext cx="12192000" cy="6542689"/>
          </a:xfrm>
          <a:prstGeom prst="rect">
            <a:avLst/>
          </a:prstGeom>
        </p:spPr>
      </p:pic>
    </p:spTree>
    <p:extLst>
      <p:ext uri="{BB962C8B-B14F-4D97-AF65-F5344CB8AC3E}">
        <p14:creationId xmlns:p14="http://schemas.microsoft.com/office/powerpoint/2010/main" val="1258036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6BA21-B2D9-594A-B1FB-6EAB2E7B36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00"/>
          <a:stretch/>
        </p:blipFill>
        <p:spPr>
          <a:xfrm>
            <a:off x="1" y="-1"/>
            <a:ext cx="12192000" cy="6532179"/>
          </a:xfrm>
          <a:prstGeom prst="rect">
            <a:avLst/>
          </a:prstGeom>
        </p:spPr>
      </p:pic>
    </p:spTree>
    <p:extLst>
      <p:ext uri="{BB962C8B-B14F-4D97-AF65-F5344CB8AC3E}">
        <p14:creationId xmlns:p14="http://schemas.microsoft.com/office/powerpoint/2010/main" val="171796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299F6-9DE5-E248-9728-3BEAB26BD5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06"/>
          <a:stretch/>
        </p:blipFill>
        <p:spPr>
          <a:xfrm>
            <a:off x="0" y="0"/>
            <a:ext cx="12192000" cy="6558455"/>
          </a:xfrm>
          <a:prstGeom prst="rect">
            <a:avLst/>
          </a:prstGeom>
        </p:spPr>
      </p:pic>
    </p:spTree>
    <p:extLst>
      <p:ext uri="{BB962C8B-B14F-4D97-AF65-F5344CB8AC3E}">
        <p14:creationId xmlns:p14="http://schemas.microsoft.com/office/powerpoint/2010/main" val="118748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85B34-672A-C843-86C3-3EFD11D0ED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805" b="17586"/>
          <a:stretch/>
        </p:blipFill>
        <p:spPr>
          <a:xfrm>
            <a:off x="0" y="0"/>
            <a:ext cx="12192000" cy="6547945"/>
          </a:xfrm>
          <a:prstGeom prst="rect">
            <a:avLst/>
          </a:prstGeom>
        </p:spPr>
      </p:pic>
    </p:spTree>
    <p:extLst>
      <p:ext uri="{BB962C8B-B14F-4D97-AF65-F5344CB8AC3E}">
        <p14:creationId xmlns:p14="http://schemas.microsoft.com/office/powerpoint/2010/main" val="349948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hyperlink" Target="https://tinyppt.com/" TargetMode="Externa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5000">
              <a:srgbClr val="EAEEF1"/>
            </a:gs>
            <a:gs pos="74000">
              <a:srgbClr val="BAC7CF"/>
            </a:gs>
            <a:gs pos="100000">
              <a:srgbClr val="BAC7C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0E1DA4-B5B0-6E46-B8F3-04AF0CFF3D33}"/>
              </a:ext>
            </a:extLst>
          </p:cNvPr>
          <p:cNvSpPr/>
          <p:nvPr userDrawn="1"/>
        </p:nvSpPr>
        <p:spPr>
          <a:xfrm>
            <a:off x="0" y="6540402"/>
            <a:ext cx="12192000" cy="326387"/>
          </a:xfrm>
          <a:prstGeom prst="rect">
            <a:avLst/>
          </a:prstGeom>
          <a:solidFill>
            <a:srgbClr val="111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hlinkClick r:id="rId32"/>
            <a:extLst>
              <a:ext uri="{FF2B5EF4-FFF2-40B4-BE49-F238E27FC236}">
                <a16:creationId xmlns:a16="http://schemas.microsoft.com/office/drawing/2014/main" id="{CE7FE3ED-E827-3A4F-B5BB-808D2AD83706}"/>
              </a:ext>
            </a:extLst>
          </p:cNvPr>
          <p:cNvSpPr/>
          <p:nvPr userDrawn="1"/>
        </p:nvSpPr>
        <p:spPr>
          <a:xfrm>
            <a:off x="0" y="6487075"/>
            <a:ext cx="12191999" cy="400110"/>
          </a:xfrm>
          <a:prstGeom prst="rect">
            <a:avLst/>
          </a:prstGeom>
        </p:spPr>
        <p:txBody>
          <a:bodyPr wrap="square">
            <a:spAutoFit/>
          </a:bodyPr>
          <a:lstStyle/>
          <a:p>
            <a:pPr marL="0" marR="0" lvl="0" indent="0" algn="ctr" defTabSz="595265" rtl="0" eaLnBrk="1" fontAlgn="auto" latinLnBrk="0" hangingPunct="1">
              <a:lnSpc>
                <a:spcPct val="100000"/>
              </a:lnSpc>
              <a:spcBef>
                <a:spcPts val="0"/>
              </a:spcBef>
              <a:spcAft>
                <a:spcPts val="0"/>
              </a:spcAft>
              <a:buClrTx/>
              <a:buSzTx/>
              <a:buFontTx/>
              <a:buNone/>
              <a:tabLst/>
              <a:defRPr/>
            </a:pPr>
            <a:r>
              <a:rPr lang="en-US" sz="2000" b="1" i="0" kern="1200" cap="none" spc="0" dirty="0">
                <a:ln w="0"/>
                <a:solidFill>
                  <a:schemeClr val="bg1"/>
                </a:solidFill>
                <a:effectLst/>
                <a:latin typeface="Century Gothic" panose="020B0502020202020204" pitchFamily="34" charset="0"/>
                <a:ea typeface="+mn-ea"/>
                <a:cs typeface="Arial Hebrew" pitchFamily="2" charset="-79"/>
              </a:rPr>
              <a:t>UNIX </a:t>
            </a:r>
            <a:r>
              <a:rPr lang="en-US" sz="1400" b="0" kern="1200" cap="none" spc="0" dirty="0">
                <a:ln w="0"/>
                <a:solidFill>
                  <a:schemeClr val="bg1"/>
                </a:solidFill>
                <a:effectLst/>
                <a:latin typeface="Century Gothic" panose="020B0502020202020204" pitchFamily="34" charset="0"/>
                <a:ea typeface="+mn-ea"/>
                <a:cs typeface="+mn-cs"/>
              </a:rPr>
              <a:t>Fundamentals</a:t>
            </a:r>
            <a:endParaRPr lang="en-US" sz="2000" b="1" i="0" kern="1200" cap="none" spc="0" dirty="0">
              <a:ln w="0"/>
              <a:solidFill>
                <a:schemeClr val="bg1"/>
              </a:solidFill>
              <a:effectLst/>
              <a:latin typeface="Century Gothic" panose="020B0502020202020204" pitchFamily="34" charset="0"/>
              <a:ea typeface="+mn-ea"/>
              <a:cs typeface="Arial Hebrew" pitchFamily="2" charset="-79"/>
            </a:endParaRPr>
          </a:p>
        </p:txBody>
      </p:sp>
    </p:spTree>
    <p:extLst>
      <p:ext uri="{BB962C8B-B14F-4D97-AF65-F5344CB8AC3E}">
        <p14:creationId xmlns:p14="http://schemas.microsoft.com/office/powerpoint/2010/main" val="3644686845"/>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64"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3" r:id="rId27"/>
    <p:sldLayoutId id="2147483690" r:id="rId28"/>
    <p:sldLayoutId id="2147483691" r:id="rId29"/>
    <p:sldLayoutId id="2147483692" r:id="rId30"/>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28.png"/><Relationship Id="rId5" Type="http://schemas.openxmlformats.org/officeDocument/2006/relationships/image" Target="../media/image27.gif"/><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8.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154605D2-8F39-4B88-9787-00FF94708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617" y="4643279"/>
            <a:ext cx="1890974" cy="1890974"/>
          </a:xfrm>
          <a:prstGeom prst="ellipse">
            <a:avLst/>
          </a:prstGeom>
          <a:ln>
            <a:noFill/>
          </a:ln>
          <a:effectLst>
            <a:softEdge rad="112500"/>
          </a:effectLst>
        </p:spPr>
      </p:pic>
      <p:sp>
        <p:nvSpPr>
          <p:cNvPr id="92" name="Rounded Rectangle 1">
            <a:extLst>
              <a:ext uri="{FF2B5EF4-FFF2-40B4-BE49-F238E27FC236}">
                <a16:creationId xmlns:a16="http://schemas.microsoft.com/office/drawing/2014/main" id="{63CF1BA2-DB9B-4EC6-B897-016F1F2A66A2}"/>
              </a:ext>
            </a:extLst>
          </p:cNvPr>
          <p:cNvSpPr/>
          <p:nvPr/>
        </p:nvSpPr>
        <p:spPr>
          <a:xfrm rot="2898672">
            <a:off x="9279799" y="1299884"/>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1">
            <a:extLst>
              <a:ext uri="{FF2B5EF4-FFF2-40B4-BE49-F238E27FC236}">
                <a16:creationId xmlns:a16="http://schemas.microsoft.com/office/drawing/2014/main" id="{16235581-05C0-447B-9E85-FF70F2850275}"/>
              </a:ext>
            </a:extLst>
          </p:cNvPr>
          <p:cNvSpPr/>
          <p:nvPr/>
        </p:nvSpPr>
        <p:spPr>
          <a:xfrm rot="2898672">
            <a:off x="7158698" y="1369502"/>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1">
            <a:extLst>
              <a:ext uri="{FF2B5EF4-FFF2-40B4-BE49-F238E27FC236}">
                <a16:creationId xmlns:a16="http://schemas.microsoft.com/office/drawing/2014/main" id="{354F1671-26A6-4435-84C2-0E406AB0F528}"/>
              </a:ext>
            </a:extLst>
          </p:cNvPr>
          <p:cNvSpPr/>
          <p:nvPr/>
        </p:nvSpPr>
        <p:spPr>
          <a:xfrm rot="2898672">
            <a:off x="5152661" y="1573989"/>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2">
            <a:extLst>
              <a:ext uri="{FF2B5EF4-FFF2-40B4-BE49-F238E27FC236}">
                <a16:creationId xmlns:a16="http://schemas.microsoft.com/office/drawing/2014/main" id="{80F07B7A-7EEA-46B5-B5D9-0CBFA10E844B}"/>
              </a:ext>
            </a:extLst>
          </p:cNvPr>
          <p:cNvSpPr/>
          <p:nvPr/>
        </p:nvSpPr>
        <p:spPr>
          <a:xfrm rot="2898672">
            <a:off x="10138199" y="2679731"/>
            <a:ext cx="1666231" cy="2418393"/>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2">
            <a:extLst>
              <a:ext uri="{FF2B5EF4-FFF2-40B4-BE49-F238E27FC236}">
                <a16:creationId xmlns:a16="http://schemas.microsoft.com/office/drawing/2014/main" id="{EBD2C38E-BE94-47D7-8D46-17CB01B6189D}"/>
              </a:ext>
            </a:extLst>
          </p:cNvPr>
          <p:cNvSpPr/>
          <p:nvPr/>
        </p:nvSpPr>
        <p:spPr>
          <a:xfrm rot="2898672">
            <a:off x="8002646" y="2672778"/>
            <a:ext cx="1425394"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2">
            <a:extLst>
              <a:ext uri="{FF2B5EF4-FFF2-40B4-BE49-F238E27FC236}">
                <a16:creationId xmlns:a16="http://schemas.microsoft.com/office/drawing/2014/main" id="{9EC5600A-FF15-43B8-9B63-BA7B0C9F218F}"/>
              </a:ext>
            </a:extLst>
          </p:cNvPr>
          <p:cNvSpPr/>
          <p:nvPr/>
        </p:nvSpPr>
        <p:spPr>
          <a:xfrm rot="2898672">
            <a:off x="5733797" y="3129142"/>
            <a:ext cx="1844665"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3">
            <a:extLst>
              <a:ext uri="{FF2B5EF4-FFF2-40B4-BE49-F238E27FC236}">
                <a16:creationId xmlns:a16="http://schemas.microsoft.com/office/drawing/2014/main" id="{6D052433-0327-49E7-8E11-2FAB12726552}"/>
              </a:ext>
            </a:extLst>
          </p:cNvPr>
          <p:cNvSpPr/>
          <p:nvPr/>
        </p:nvSpPr>
        <p:spPr>
          <a:xfrm rot="19375329">
            <a:off x="10311524" y="2241962"/>
            <a:ext cx="1004337" cy="1032597"/>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A01E037-DF19-4755-B4D5-A45A28C38E75}"/>
              </a:ext>
            </a:extLst>
          </p:cNvPr>
          <p:cNvSpPr/>
          <p:nvPr/>
        </p:nvSpPr>
        <p:spPr>
          <a:xfrm>
            <a:off x="9610419" y="1275361"/>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A448F06-7A5C-45C6-A6AC-F3C281267909}"/>
              </a:ext>
            </a:extLst>
          </p:cNvPr>
          <p:cNvSpPr/>
          <p:nvPr/>
        </p:nvSpPr>
        <p:spPr>
          <a:xfrm>
            <a:off x="9652814" y="1350782"/>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8724D3-28E7-487B-894A-3539F5D44B98}"/>
              </a:ext>
            </a:extLst>
          </p:cNvPr>
          <p:cNvSpPr/>
          <p:nvPr/>
        </p:nvSpPr>
        <p:spPr>
          <a:xfrm>
            <a:off x="5538591" y="1573166"/>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30">
            <a:extLst>
              <a:ext uri="{FF2B5EF4-FFF2-40B4-BE49-F238E27FC236}">
                <a16:creationId xmlns:a16="http://schemas.microsoft.com/office/drawing/2014/main" id="{70967807-F9D6-4429-B16B-99BE8A9CDE50}"/>
              </a:ext>
            </a:extLst>
          </p:cNvPr>
          <p:cNvSpPr/>
          <p:nvPr/>
        </p:nvSpPr>
        <p:spPr>
          <a:xfrm rot="409110">
            <a:off x="5173863" y="2580467"/>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2407FEA-FDEA-7644-8306-DED629B544FB}"/>
              </a:ext>
            </a:extLst>
          </p:cNvPr>
          <p:cNvSpPr/>
          <p:nvPr/>
        </p:nvSpPr>
        <p:spPr>
          <a:xfrm rot="2898672">
            <a:off x="2391784" y="1791185"/>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9F1C8C8-DFE1-BD4D-8F81-AA80D3B0701C}"/>
              </a:ext>
            </a:extLst>
          </p:cNvPr>
          <p:cNvSpPr/>
          <p:nvPr/>
        </p:nvSpPr>
        <p:spPr>
          <a:xfrm rot="2898672">
            <a:off x="3212027" y="3192956"/>
            <a:ext cx="2302583"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67389727-329F-2B4B-B520-A4EF1279EB1A}"/>
              </a:ext>
            </a:extLst>
          </p:cNvPr>
          <p:cNvSpPr/>
          <p:nvPr/>
        </p:nvSpPr>
        <p:spPr>
          <a:xfrm rot="19375329">
            <a:off x="3794371" y="2823529"/>
            <a:ext cx="1004337" cy="828468"/>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34929F4-8EF6-B04E-9007-6E0E63B6DB22}"/>
              </a:ext>
            </a:extLst>
          </p:cNvPr>
          <p:cNvSpPr/>
          <p:nvPr/>
        </p:nvSpPr>
        <p:spPr>
          <a:xfrm>
            <a:off x="2981073" y="1744011"/>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2802AAF-DFB2-594E-980D-26D2D52DE596}"/>
              </a:ext>
            </a:extLst>
          </p:cNvPr>
          <p:cNvSpPr/>
          <p:nvPr/>
        </p:nvSpPr>
        <p:spPr>
          <a:xfrm rot="2898672">
            <a:off x="1133149" y="3489559"/>
            <a:ext cx="2115495"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9557FF-24D1-FD48-B132-44001386BA96}"/>
              </a:ext>
            </a:extLst>
          </p:cNvPr>
          <p:cNvSpPr/>
          <p:nvPr/>
        </p:nvSpPr>
        <p:spPr>
          <a:xfrm>
            <a:off x="1641685" y="3487540"/>
            <a:ext cx="1871388" cy="1871388"/>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0B29C7A-8B87-D246-B40E-03342880A205}"/>
              </a:ext>
            </a:extLst>
          </p:cNvPr>
          <p:cNvSpPr/>
          <p:nvPr/>
        </p:nvSpPr>
        <p:spPr>
          <a:xfrm rot="2898672">
            <a:off x="-474062" y="1255215"/>
            <a:ext cx="2106964" cy="3249162"/>
          </a:xfrm>
          <a:prstGeom prst="roundRect">
            <a:avLst>
              <a:gd name="adj" fmla="val 50000"/>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E45C017-7BC3-F94D-909A-1AAD7FF7AF8F}"/>
              </a:ext>
            </a:extLst>
          </p:cNvPr>
          <p:cNvSpPr/>
          <p:nvPr/>
        </p:nvSpPr>
        <p:spPr>
          <a:xfrm>
            <a:off x="164405" y="1421233"/>
            <a:ext cx="2125684" cy="2125684"/>
          </a:xfrm>
          <a:prstGeom prst="ellipse">
            <a:avLst/>
          </a:pr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C69861-CAB2-1640-9D9D-80DACB0DB722}"/>
              </a:ext>
            </a:extLst>
          </p:cNvPr>
          <p:cNvSpPr/>
          <p:nvPr/>
        </p:nvSpPr>
        <p:spPr>
          <a:xfrm>
            <a:off x="1680488" y="3519206"/>
            <a:ext cx="1797132" cy="1797132"/>
          </a:xfrm>
          <a:prstGeom prst="ellipse">
            <a:avLst/>
          </a:pr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DFCD8A5-A70C-A242-9A26-1DEEF807AF3C}"/>
              </a:ext>
            </a:extLst>
          </p:cNvPr>
          <p:cNvSpPr/>
          <p:nvPr/>
        </p:nvSpPr>
        <p:spPr>
          <a:xfrm rot="19375329">
            <a:off x="1474749" y="2940284"/>
            <a:ext cx="1004337" cy="1157844"/>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F9A41A-65EB-3343-A774-4A96157362BA}"/>
              </a:ext>
            </a:extLst>
          </p:cNvPr>
          <p:cNvSpPr/>
          <p:nvPr/>
        </p:nvSpPr>
        <p:spPr>
          <a:xfrm>
            <a:off x="259409" y="1516237"/>
            <a:ext cx="1935676" cy="193567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8FF6DC-52E4-B84F-998B-D9BF2CFCF9FD}"/>
              </a:ext>
            </a:extLst>
          </p:cNvPr>
          <p:cNvSpPr/>
          <p:nvPr/>
        </p:nvSpPr>
        <p:spPr>
          <a:xfrm>
            <a:off x="508447" y="2030593"/>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1</a:t>
            </a:r>
          </a:p>
        </p:txBody>
      </p:sp>
      <p:cxnSp>
        <p:nvCxnSpPr>
          <p:cNvPr id="14" name="Straight Connector 13">
            <a:extLst>
              <a:ext uri="{FF2B5EF4-FFF2-40B4-BE49-F238E27FC236}">
                <a16:creationId xmlns:a16="http://schemas.microsoft.com/office/drawing/2014/main" id="{1AD9DE9B-7497-9C4E-8AFE-CAB3E74828E3}"/>
              </a:ext>
            </a:extLst>
          </p:cNvPr>
          <p:cNvCxnSpPr>
            <a:cxnSpLocks/>
          </p:cNvCxnSpPr>
          <p:nvPr/>
        </p:nvCxnSpPr>
        <p:spPr>
          <a:xfrm>
            <a:off x="810420" y="2111834"/>
            <a:ext cx="0" cy="629306"/>
          </a:xfrm>
          <a:prstGeom prst="line">
            <a:avLst/>
          </a:prstGeom>
          <a:ln>
            <a:solidFill>
              <a:srgbClr val="D72423"/>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0A3564E-EE8A-5F4D-874B-5B774079392F}"/>
              </a:ext>
            </a:extLst>
          </p:cNvPr>
          <p:cNvSpPr/>
          <p:nvPr/>
        </p:nvSpPr>
        <p:spPr>
          <a:xfrm>
            <a:off x="751013" y="2031807"/>
            <a:ext cx="1012598" cy="258815"/>
          </a:xfrm>
          <a:prstGeom prst="rect">
            <a:avLst/>
          </a:prstGeom>
          <a:noFill/>
        </p:spPr>
        <p:txBody>
          <a:bodyPr wrap="square" lIns="42953" tIns="21476" rIns="42953" bIns="21476">
            <a:spAutoFit/>
          </a:bodyPr>
          <a:lstStyle/>
          <a:p>
            <a:pPr algn="ctr" defTabSz="214761"/>
            <a:r>
              <a:rPr lang="en-US" sz="1400" b="1" dirty="0">
                <a:ln w="0"/>
                <a:solidFill>
                  <a:schemeClr val="tx1">
                    <a:lumMod val="65000"/>
                    <a:lumOff val="35000"/>
                  </a:schemeClr>
                </a:solidFill>
                <a:latin typeface="Calibri" panose="020F0502020204030204"/>
              </a:rPr>
              <a:t>UNIX Intro</a:t>
            </a:r>
          </a:p>
        </p:txBody>
      </p:sp>
      <p:sp>
        <p:nvSpPr>
          <p:cNvPr id="17" name="Rectangle 16">
            <a:extLst>
              <a:ext uri="{FF2B5EF4-FFF2-40B4-BE49-F238E27FC236}">
                <a16:creationId xmlns:a16="http://schemas.microsoft.com/office/drawing/2014/main" id="{E9749896-3315-6D4E-BD90-73AB4BBB4A4F}"/>
              </a:ext>
            </a:extLst>
          </p:cNvPr>
          <p:cNvSpPr/>
          <p:nvPr/>
        </p:nvSpPr>
        <p:spPr>
          <a:xfrm>
            <a:off x="684081" y="2218799"/>
            <a:ext cx="1389129" cy="782035"/>
          </a:xfrm>
          <a:prstGeom prst="rect">
            <a:avLst/>
          </a:prstGeom>
          <a:noFill/>
        </p:spPr>
        <p:txBody>
          <a:bodyPr wrap="square" lIns="42953" tIns="21476" rIns="42953" bIns="21476">
            <a:spAutoFit/>
          </a:bodyPr>
          <a:lstStyle/>
          <a:p>
            <a:pPr defTabSz="214761"/>
            <a:r>
              <a:rPr lang="en-US" sz="1200" dirty="0">
                <a:ln w="0"/>
                <a:solidFill>
                  <a:schemeClr val="tx1">
                    <a:lumMod val="65000"/>
                    <a:lumOff val="35000"/>
                  </a:schemeClr>
                </a:solidFill>
              </a:rPr>
              <a:t>       The UNIX OS</a:t>
            </a:r>
          </a:p>
          <a:p>
            <a:pPr defTabSz="214761"/>
            <a:r>
              <a:rPr lang="en-US" sz="1200" dirty="0">
                <a:ln w="0"/>
                <a:solidFill>
                  <a:schemeClr val="tx1">
                    <a:lumMod val="65000"/>
                    <a:lumOff val="35000"/>
                  </a:schemeClr>
                </a:solidFill>
              </a:rPr>
              <a:t>       The Linux OS                       </a:t>
            </a:r>
          </a:p>
          <a:p>
            <a:pPr defTabSz="214761"/>
            <a:r>
              <a:rPr lang="en-US" sz="1200" dirty="0">
                <a:ln w="0"/>
                <a:solidFill>
                  <a:schemeClr val="tx1">
                    <a:lumMod val="65000"/>
                    <a:lumOff val="35000"/>
                  </a:schemeClr>
                </a:solidFill>
              </a:rPr>
              <a:t>       Features of Unix</a:t>
            </a:r>
          </a:p>
          <a:p>
            <a:pPr algn="ctr" defTabSz="214761"/>
            <a:endParaRPr lang="en-US" sz="1200" dirty="0">
              <a:ln w="0"/>
              <a:solidFill>
                <a:schemeClr val="tx1">
                  <a:lumMod val="65000"/>
                  <a:lumOff val="35000"/>
                </a:schemeClr>
              </a:solidFill>
              <a:latin typeface="Calibri" panose="020F0502020204030204"/>
            </a:endParaRPr>
          </a:p>
        </p:txBody>
      </p:sp>
      <p:sp>
        <p:nvSpPr>
          <p:cNvPr id="18" name="Oval 17">
            <a:extLst>
              <a:ext uri="{FF2B5EF4-FFF2-40B4-BE49-F238E27FC236}">
                <a16:creationId xmlns:a16="http://schemas.microsoft.com/office/drawing/2014/main" id="{298F5462-C3A9-B749-9070-7F11330145FB}"/>
              </a:ext>
            </a:extLst>
          </p:cNvPr>
          <p:cNvSpPr/>
          <p:nvPr/>
        </p:nvSpPr>
        <p:spPr>
          <a:xfrm>
            <a:off x="1750730" y="3588480"/>
            <a:ext cx="1660072" cy="166007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48B39D-0BF5-EA4F-89C1-D5E8B27D47AA}"/>
              </a:ext>
            </a:extLst>
          </p:cNvPr>
          <p:cNvSpPr/>
          <p:nvPr/>
        </p:nvSpPr>
        <p:spPr>
          <a:xfrm>
            <a:off x="1867901" y="3965034"/>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2</a:t>
            </a:r>
          </a:p>
        </p:txBody>
      </p:sp>
      <p:cxnSp>
        <p:nvCxnSpPr>
          <p:cNvPr id="20" name="Straight Connector 19">
            <a:extLst>
              <a:ext uri="{FF2B5EF4-FFF2-40B4-BE49-F238E27FC236}">
                <a16:creationId xmlns:a16="http://schemas.microsoft.com/office/drawing/2014/main" id="{34D05972-A284-EF4E-8EC0-81525AA2E8C8}"/>
              </a:ext>
            </a:extLst>
          </p:cNvPr>
          <p:cNvCxnSpPr>
            <a:cxnSpLocks/>
          </p:cNvCxnSpPr>
          <p:nvPr/>
        </p:nvCxnSpPr>
        <p:spPr>
          <a:xfrm>
            <a:off x="2223316" y="4046275"/>
            <a:ext cx="0" cy="629306"/>
          </a:xfrm>
          <a:prstGeom prst="line">
            <a:avLst/>
          </a:prstGeom>
          <a:ln>
            <a:solidFill>
              <a:srgbClr val="D72423"/>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46ADD1-373C-0A46-985B-91773A418DFF}"/>
              </a:ext>
            </a:extLst>
          </p:cNvPr>
          <p:cNvSpPr/>
          <p:nvPr/>
        </p:nvSpPr>
        <p:spPr>
          <a:xfrm>
            <a:off x="2163908" y="3933495"/>
            <a:ext cx="1242935"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Unix Commands</a:t>
            </a:r>
          </a:p>
        </p:txBody>
      </p:sp>
      <p:sp>
        <p:nvSpPr>
          <p:cNvPr id="23" name="Rectangle 22">
            <a:extLst>
              <a:ext uri="{FF2B5EF4-FFF2-40B4-BE49-F238E27FC236}">
                <a16:creationId xmlns:a16="http://schemas.microsoft.com/office/drawing/2014/main" id="{50539542-3DAF-A447-9D72-D3470783A038}"/>
              </a:ext>
            </a:extLst>
          </p:cNvPr>
          <p:cNvSpPr/>
          <p:nvPr/>
        </p:nvSpPr>
        <p:spPr>
          <a:xfrm>
            <a:off x="2096977" y="4153240"/>
            <a:ext cx="1157627" cy="905146"/>
          </a:xfrm>
          <a:prstGeom prst="rect">
            <a:avLst/>
          </a:prstGeom>
          <a:noFill/>
        </p:spPr>
        <p:txBody>
          <a:bodyPr wrap="square" lIns="42953" tIns="21476" rIns="42953" bIns="21476">
            <a:spAutoFit/>
          </a:bodyPr>
          <a:lstStyle/>
          <a:p>
            <a:pPr defTabSz="214761"/>
            <a:r>
              <a:rPr lang="en-US" sz="800" dirty="0">
                <a:ln w="0"/>
                <a:solidFill>
                  <a:schemeClr val="tx1">
                    <a:lumMod val="65000"/>
                    <a:lumOff val="35000"/>
                  </a:schemeClr>
                </a:solidFill>
                <a:latin typeface="Calibri" panose="020F0502020204030204"/>
              </a:rPr>
              <a:t>        </a:t>
            </a:r>
            <a:r>
              <a:rPr lang="en-US" sz="1000" dirty="0">
                <a:ln w="0"/>
                <a:solidFill>
                  <a:schemeClr val="tx1">
                    <a:lumMod val="65000"/>
                    <a:lumOff val="35000"/>
                  </a:schemeClr>
                </a:solidFill>
                <a:latin typeface="Calibri" panose="020F0502020204030204"/>
              </a:rPr>
              <a:t>command basics</a:t>
            </a:r>
          </a:p>
          <a:p>
            <a:pPr defTabSz="214761"/>
            <a:r>
              <a:rPr lang="en-US" sz="1000" dirty="0">
                <a:ln w="0"/>
                <a:solidFill>
                  <a:schemeClr val="tx1">
                    <a:lumMod val="65000"/>
                    <a:lumOff val="35000"/>
                  </a:schemeClr>
                </a:solidFill>
                <a:latin typeface="Calibri" panose="020F0502020204030204"/>
              </a:rPr>
              <a:t>       man</a:t>
            </a:r>
          </a:p>
          <a:p>
            <a:pPr defTabSz="214761"/>
            <a:r>
              <a:rPr lang="en-US" sz="1000" dirty="0">
                <a:ln w="0"/>
                <a:solidFill>
                  <a:schemeClr val="tx1">
                    <a:lumMod val="65000"/>
                    <a:lumOff val="35000"/>
                  </a:schemeClr>
                </a:solidFill>
                <a:latin typeface="Calibri" panose="020F0502020204030204"/>
              </a:rPr>
              <a:t>       echo</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printf</a:t>
            </a:r>
            <a:r>
              <a:rPr lang="en-US" sz="1000" dirty="0">
                <a:ln w="0"/>
                <a:solidFill>
                  <a:schemeClr val="tx1">
                    <a:lumMod val="65000"/>
                    <a:lumOff val="35000"/>
                  </a:schemeClr>
                </a:solidFill>
                <a:latin typeface="Calibri" panose="020F0502020204030204"/>
              </a:rPr>
              <a:t> …</a:t>
            </a:r>
          </a:p>
          <a:p>
            <a:pPr defTabSz="214761"/>
            <a:endParaRPr lang="en-US" sz="800" dirty="0">
              <a:ln w="0"/>
              <a:solidFill>
                <a:schemeClr val="tx1">
                  <a:lumMod val="65000"/>
                  <a:lumOff val="35000"/>
                </a:schemeClr>
              </a:solidFill>
              <a:latin typeface="Calibri" panose="020F0502020204030204"/>
            </a:endParaRPr>
          </a:p>
          <a:p>
            <a:pPr defTabSz="214761"/>
            <a:r>
              <a:rPr lang="en-US" sz="800" dirty="0">
                <a:ln w="0"/>
                <a:solidFill>
                  <a:schemeClr val="tx1">
                    <a:lumMod val="65000"/>
                    <a:lumOff val="35000"/>
                  </a:schemeClr>
                </a:solidFill>
                <a:latin typeface="Calibri" panose="020F0502020204030204"/>
              </a:rPr>
              <a:t>      </a:t>
            </a:r>
          </a:p>
        </p:txBody>
      </p:sp>
      <p:sp>
        <p:nvSpPr>
          <p:cNvPr id="24" name="Oval 23">
            <a:extLst>
              <a:ext uri="{FF2B5EF4-FFF2-40B4-BE49-F238E27FC236}">
                <a16:creationId xmlns:a16="http://schemas.microsoft.com/office/drawing/2014/main" id="{70FB3B06-EDEC-BD4F-BCC9-55B2EC7BE5AA}"/>
              </a:ext>
            </a:extLst>
          </p:cNvPr>
          <p:cNvSpPr/>
          <p:nvPr/>
        </p:nvSpPr>
        <p:spPr>
          <a:xfrm>
            <a:off x="3025377" y="1795307"/>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BD2CCEF-3FAC-FE45-9626-35A8487D60E9}"/>
              </a:ext>
            </a:extLst>
          </p:cNvPr>
          <p:cNvSpPr/>
          <p:nvPr/>
        </p:nvSpPr>
        <p:spPr>
          <a:xfrm>
            <a:off x="3074622" y="1837471"/>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FE8A876-3A09-BE45-B1AA-22938E1D4BC0}"/>
              </a:ext>
            </a:extLst>
          </p:cNvPr>
          <p:cNvSpPr/>
          <p:nvPr/>
        </p:nvSpPr>
        <p:spPr>
          <a:xfrm>
            <a:off x="3051428" y="2102978"/>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3</a:t>
            </a:r>
          </a:p>
        </p:txBody>
      </p:sp>
      <p:cxnSp>
        <p:nvCxnSpPr>
          <p:cNvPr id="27" name="Straight Connector 26">
            <a:extLst>
              <a:ext uri="{FF2B5EF4-FFF2-40B4-BE49-F238E27FC236}">
                <a16:creationId xmlns:a16="http://schemas.microsoft.com/office/drawing/2014/main" id="{50E7BCAF-02DC-1246-8914-85D31CE139D9}"/>
              </a:ext>
            </a:extLst>
          </p:cNvPr>
          <p:cNvCxnSpPr>
            <a:cxnSpLocks/>
          </p:cNvCxnSpPr>
          <p:nvPr/>
        </p:nvCxnSpPr>
        <p:spPr>
          <a:xfrm>
            <a:off x="3406843" y="2184219"/>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1537700-ED60-B349-8547-0AFBB5A607FE}"/>
              </a:ext>
            </a:extLst>
          </p:cNvPr>
          <p:cNvSpPr/>
          <p:nvPr/>
        </p:nvSpPr>
        <p:spPr>
          <a:xfrm>
            <a:off x="3371185" y="2104192"/>
            <a:ext cx="1117405" cy="212649"/>
          </a:xfrm>
          <a:prstGeom prst="rect">
            <a:avLst/>
          </a:prstGeom>
          <a:noFill/>
        </p:spPr>
        <p:txBody>
          <a:bodyPr wrap="square" lIns="42953" tIns="21476" rIns="42953" bIns="21476">
            <a:spAutoFit/>
          </a:bodyPr>
          <a:lstStyle/>
          <a:p>
            <a:pPr algn="ctr" defTabSz="214761"/>
            <a:r>
              <a:rPr lang="en-US" sz="1100" b="1" dirty="0">
                <a:ln w="0"/>
                <a:solidFill>
                  <a:schemeClr val="tx1">
                    <a:lumMod val="65000"/>
                    <a:lumOff val="35000"/>
                  </a:schemeClr>
                </a:solidFill>
                <a:latin typeface="Calibri" panose="020F0502020204030204"/>
              </a:rPr>
              <a:t>Unix File System</a:t>
            </a:r>
          </a:p>
        </p:txBody>
      </p:sp>
      <p:sp>
        <p:nvSpPr>
          <p:cNvPr id="30" name="Rectangle 29">
            <a:extLst>
              <a:ext uri="{FF2B5EF4-FFF2-40B4-BE49-F238E27FC236}">
                <a16:creationId xmlns:a16="http://schemas.microsoft.com/office/drawing/2014/main" id="{48016B88-2BA3-F14D-97F2-5A1844B81888}"/>
              </a:ext>
            </a:extLst>
          </p:cNvPr>
          <p:cNvSpPr/>
          <p:nvPr/>
        </p:nvSpPr>
        <p:spPr>
          <a:xfrm>
            <a:off x="3280504" y="2291184"/>
            <a:ext cx="1157627" cy="658925"/>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The file</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pwd</a:t>
            </a:r>
            <a:r>
              <a:rPr lang="en-US" sz="1000" dirty="0">
                <a:ln w="0"/>
                <a:solidFill>
                  <a:schemeClr val="tx1">
                    <a:lumMod val="65000"/>
                    <a:lumOff val="35000"/>
                  </a:schemeClr>
                </a:solidFill>
                <a:latin typeface="Calibri" panose="020F0502020204030204"/>
              </a:rPr>
              <a:t> and cd</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mkdir</a:t>
            </a:r>
            <a:endParaRPr lang="en-US" sz="1000" dirty="0">
              <a:ln w="0"/>
              <a:solidFill>
                <a:schemeClr val="tx1">
                  <a:lumMod val="65000"/>
                  <a:lumOff val="35000"/>
                </a:schemeClr>
              </a:solidFill>
              <a:latin typeface="Calibri" panose="020F0502020204030204"/>
            </a:endParaRPr>
          </a:p>
          <a:p>
            <a:pPr defTabSz="214761"/>
            <a:r>
              <a:rPr lang="en-US" sz="1000" dirty="0">
                <a:ln w="0"/>
                <a:solidFill>
                  <a:schemeClr val="tx1">
                    <a:lumMod val="65000"/>
                    <a:lumOff val="35000"/>
                  </a:schemeClr>
                </a:solidFill>
                <a:latin typeface="Calibri" panose="020F0502020204030204"/>
              </a:rPr>
              <a:t>     ls  and cp ..</a:t>
            </a:r>
          </a:p>
        </p:txBody>
      </p:sp>
      <p:sp>
        <p:nvSpPr>
          <p:cNvPr id="31" name="Freeform 30">
            <a:extLst>
              <a:ext uri="{FF2B5EF4-FFF2-40B4-BE49-F238E27FC236}">
                <a16:creationId xmlns:a16="http://schemas.microsoft.com/office/drawing/2014/main" id="{E5DABAE7-2D29-B044-BAD3-20C12A29CCA1}"/>
              </a:ext>
            </a:extLst>
          </p:cNvPr>
          <p:cNvSpPr/>
          <p:nvPr/>
        </p:nvSpPr>
        <p:spPr>
          <a:xfrm>
            <a:off x="2734433" y="2877274"/>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5E9B1F1-4F8C-4848-B99D-2E193746D08C}"/>
              </a:ext>
            </a:extLst>
          </p:cNvPr>
          <p:cNvSpPr/>
          <p:nvPr/>
        </p:nvSpPr>
        <p:spPr>
          <a:xfrm>
            <a:off x="4019045" y="3115905"/>
            <a:ext cx="1796831" cy="1741037"/>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F85CB6E-0DD0-6F4E-9FEC-B31523328CC4}"/>
              </a:ext>
            </a:extLst>
          </p:cNvPr>
          <p:cNvSpPr/>
          <p:nvPr/>
        </p:nvSpPr>
        <p:spPr>
          <a:xfrm>
            <a:off x="4117012" y="3213301"/>
            <a:ext cx="1630014" cy="153368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FD83176-B9CF-AE4F-99C9-1497886AE500}"/>
              </a:ext>
            </a:extLst>
          </p:cNvPr>
          <p:cNvSpPr/>
          <p:nvPr/>
        </p:nvSpPr>
        <p:spPr>
          <a:xfrm>
            <a:off x="4236905" y="3705633"/>
            <a:ext cx="428123" cy="734877"/>
          </a:xfrm>
          <a:prstGeom prst="rect">
            <a:avLst/>
          </a:prstGeom>
          <a:noFill/>
        </p:spPr>
        <p:txBody>
          <a:bodyPr wrap="squar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4</a:t>
            </a:r>
          </a:p>
        </p:txBody>
      </p:sp>
      <p:cxnSp>
        <p:nvCxnSpPr>
          <p:cNvPr id="35" name="Straight Connector 34">
            <a:extLst>
              <a:ext uri="{FF2B5EF4-FFF2-40B4-BE49-F238E27FC236}">
                <a16:creationId xmlns:a16="http://schemas.microsoft.com/office/drawing/2014/main" id="{4D58B633-591F-204B-81EA-164DF48C8B6C}"/>
              </a:ext>
            </a:extLst>
          </p:cNvPr>
          <p:cNvCxnSpPr>
            <a:cxnSpLocks/>
          </p:cNvCxnSpPr>
          <p:nvPr/>
        </p:nvCxnSpPr>
        <p:spPr>
          <a:xfrm>
            <a:off x="4635570" y="3780999"/>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A9EBF3D-E976-DA42-84E8-D645EB70B643}"/>
              </a:ext>
            </a:extLst>
          </p:cNvPr>
          <p:cNvSpPr/>
          <p:nvPr/>
        </p:nvSpPr>
        <p:spPr>
          <a:xfrm>
            <a:off x="4576162" y="3721150"/>
            <a:ext cx="1186396"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   Vi/Vim editors</a:t>
            </a:r>
          </a:p>
        </p:txBody>
      </p:sp>
      <p:sp>
        <p:nvSpPr>
          <p:cNvPr id="38" name="Rectangle 37">
            <a:extLst>
              <a:ext uri="{FF2B5EF4-FFF2-40B4-BE49-F238E27FC236}">
                <a16:creationId xmlns:a16="http://schemas.microsoft.com/office/drawing/2014/main" id="{E5C4765B-947B-AC4A-963D-5B133E851311}"/>
              </a:ext>
            </a:extLst>
          </p:cNvPr>
          <p:cNvSpPr/>
          <p:nvPr/>
        </p:nvSpPr>
        <p:spPr>
          <a:xfrm>
            <a:off x="4509231" y="3887964"/>
            <a:ext cx="1200404" cy="505036"/>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Input mode</a:t>
            </a:r>
          </a:p>
          <a:p>
            <a:pPr defTabSz="214761"/>
            <a:r>
              <a:rPr lang="en-US" sz="1000" dirty="0">
                <a:ln w="0"/>
                <a:solidFill>
                  <a:schemeClr val="tx1">
                    <a:lumMod val="65000"/>
                    <a:lumOff val="35000"/>
                  </a:schemeClr>
                </a:solidFill>
                <a:latin typeface="Calibri" panose="020F0502020204030204"/>
              </a:rPr>
              <a:t>       Saving text</a:t>
            </a:r>
          </a:p>
          <a:p>
            <a:pPr defTabSz="214761"/>
            <a:r>
              <a:rPr lang="en-US" sz="1000" dirty="0">
                <a:ln w="0"/>
                <a:solidFill>
                  <a:schemeClr val="tx1">
                    <a:lumMod val="65000"/>
                    <a:lumOff val="35000"/>
                  </a:schemeClr>
                </a:solidFill>
                <a:latin typeface="Calibri" panose="020F0502020204030204"/>
              </a:rPr>
              <a:t>       Aborting…</a:t>
            </a:r>
          </a:p>
        </p:txBody>
      </p:sp>
      <p:sp>
        <p:nvSpPr>
          <p:cNvPr id="39" name="TextBox 38">
            <a:extLst>
              <a:ext uri="{FF2B5EF4-FFF2-40B4-BE49-F238E27FC236}">
                <a16:creationId xmlns:a16="http://schemas.microsoft.com/office/drawing/2014/main" id="{5D1CFBA3-CD7B-4D4E-AABF-06BA2CD7A5DA}"/>
              </a:ext>
            </a:extLst>
          </p:cNvPr>
          <p:cNvSpPr txBox="1"/>
          <p:nvPr/>
        </p:nvSpPr>
        <p:spPr>
          <a:xfrm>
            <a:off x="3819831" y="436913"/>
            <a:ext cx="4298018" cy="428900"/>
          </a:xfrm>
          <a:prstGeom prst="rect">
            <a:avLst/>
          </a:prstGeom>
          <a:noFill/>
        </p:spPr>
        <p:txBody>
          <a:bodyPr wrap="square" rtlCol="0">
            <a:spAutoFit/>
          </a:bodyPr>
          <a:lstStyle/>
          <a:p>
            <a:pPr algn="ctr" defTabSz="595265">
              <a:defRPr/>
            </a:pPr>
            <a:r>
              <a:rPr lang="en-US" sz="2187" b="1" dirty="0">
                <a:solidFill>
                  <a:srgbClr val="DF2526"/>
                </a:solidFill>
                <a:latin typeface="Century Gothic" panose="020B0502020202020204" pitchFamily="34" charset="0"/>
                <a:ea typeface="Microsoft JhengHei UI Light" panose="020B0304030504040204" pitchFamily="34" charset="-120"/>
              </a:rPr>
              <a:t>UNIX </a:t>
            </a:r>
            <a:r>
              <a:rPr lang="en-US" sz="2187" b="1" dirty="0">
                <a:solidFill>
                  <a:srgbClr val="FFC000"/>
                </a:solidFill>
                <a:latin typeface="Century Gothic" panose="020B0502020202020204" pitchFamily="34" charset="0"/>
                <a:ea typeface="Microsoft JhengHei UI Light" panose="020B0304030504040204" pitchFamily="34" charset="-120"/>
              </a:rPr>
              <a:t>-</a:t>
            </a:r>
            <a:r>
              <a:rPr lang="en-US" sz="2187" b="1"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sz="2187" b="1" dirty="0">
                <a:solidFill>
                  <a:srgbClr val="9BBD27"/>
                </a:solidFill>
                <a:latin typeface="Century Gothic" panose="020B0502020202020204" pitchFamily="34" charset="0"/>
                <a:ea typeface="Microsoft JhengHei UI Light" panose="020B0304030504040204" pitchFamily="34" charset="-120"/>
              </a:rPr>
              <a:t>Fundamentals</a:t>
            </a:r>
          </a:p>
        </p:txBody>
      </p:sp>
      <p:sp>
        <p:nvSpPr>
          <p:cNvPr id="41" name="Freeform 3">
            <a:extLst>
              <a:ext uri="{FF2B5EF4-FFF2-40B4-BE49-F238E27FC236}">
                <a16:creationId xmlns:a16="http://schemas.microsoft.com/office/drawing/2014/main" id="{BEA61CA5-C421-4E41-91F2-BD171F014CCB}"/>
              </a:ext>
            </a:extLst>
          </p:cNvPr>
          <p:cNvSpPr/>
          <p:nvPr/>
        </p:nvSpPr>
        <p:spPr>
          <a:xfrm rot="20099804">
            <a:off x="6226054" y="2711407"/>
            <a:ext cx="1004337" cy="828468"/>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94ECF1F-FEC8-4BB3-BE2C-DCD2853A3779}"/>
              </a:ext>
            </a:extLst>
          </p:cNvPr>
          <p:cNvSpPr/>
          <p:nvPr/>
        </p:nvSpPr>
        <p:spPr>
          <a:xfrm>
            <a:off x="5591284" y="1616073"/>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6B8A196-D840-4F97-9411-C6CB6551E8D4}"/>
              </a:ext>
            </a:extLst>
          </p:cNvPr>
          <p:cNvSpPr/>
          <p:nvPr/>
        </p:nvSpPr>
        <p:spPr>
          <a:xfrm>
            <a:off x="5657307" y="1658237"/>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78F5EB5-800A-47D2-ADDD-06B2C3F0B6F7}"/>
              </a:ext>
            </a:extLst>
          </p:cNvPr>
          <p:cNvSpPr/>
          <p:nvPr/>
        </p:nvSpPr>
        <p:spPr>
          <a:xfrm>
            <a:off x="5650891" y="1923744"/>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5</a:t>
            </a:r>
          </a:p>
        </p:txBody>
      </p:sp>
      <p:cxnSp>
        <p:nvCxnSpPr>
          <p:cNvPr id="46" name="Straight Connector 45">
            <a:extLst>
              <a:ext uri="{FF2B5EF4-FFF2-40B4-BE49-F238E27FC236}">
                <a16:creationId xmlns:a16="http://schemas.microsoft.com/office/drawing/2014/main" id="{2788B9DB-3D18-40BB-89E8-E46B9D61AD77}"/>
              </a:ext>
            </a:extLst>
          </p:cNvPr>
          <p:cNvCxnSpPr>
            <a:cxnSpLocks/>
          </p:cNvCxnSpPr>
          <p:nvPr/>
        </p:nvCxnSpPr>
        <p:spPr>
          <a:xfrm>
            <a:off x="6006306" y="2004985"/>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D8CA585-0A89-4C28-A61D-18F1B2324D5A}"/>
              </a:ext>
            </a:extLst>
          </p:cNvPr>
          <p:cNvSpPr/>
          <p:nvPr/>
        </p:nvSpPr>
        <p:spPr>
          <a:xfrm>
            <a:off x="5946899" y="1924958"/>
            <a:ext cx="1012598" cy="258815"/>
          </a:xfrm>
          <a:prstGeom prst="rect">
            <a:avLst/>
          </a:prstGeom>
          <a:noFill/>
        </p:spPr>
        <p:txBody>
          <a:bodyPr wrap="square" lIns="42953" tIns="21476" rIns="42953" bIns="21476">
            <a:spAutoFit/>
          </a:bodyPr>
          <a:lstStyle/>
          <a:p>
            <a:pPr algn="ctr" defTabSz="214761"/>
            <a:r>
              <a:rPr lang="en-US" sz="1400" b="1" dirty="0">
                <a:ln w="0"/>
                <a:solidFill>
                  <a:schemeClr val="tx1">
                    <a:lumMod val="65000"/>
                    <a:lumOff val="35000"/>
                  </a:schemeClr>
                </a:solidFill>
                <a:latin typeface="Calibri" panose="020F0502020204030204"/>
              </a:rPr>
              <a:t>The shell</a:t>
            </a:r>
          </a:p>
        </p:txBody>
      </p:sp>
      <p:sp>
        <p:nvSpPr>
          <p:cNvPr id="48" name="Rectangle 47">
            <a:extLst>
              <a:ext uri="{FF2B5EF4-FFF2-40B4-BE49-F238E27FC236}">
                <a16:creationId xmlns:a16="http://schemas.microsoft.com/office/drawing/2014/main" id="{B5A31F0D-F5BC-4FC0-AE2D-5740AE56F30F}"/>
              </a:ext>
            </a:extLst>
          </p:cNvPr>
          <p:cNvSpPr/>
          <p:nvPr/>
        </p:nvSpPr>
        <p:spPr>
          <a:xfrm>
            <a:off x="5879967" y="2111950"/>
            <a:ext cx="1290972" cy="689702"/>
          </a:xfrm>
          <a:prstGeom prst="rect">
            <a:avLst/>
          </a:prstGeom>
          <a:noFill/>
        </p:spPr>
        <p:txBody>
          <a:bodyPr wrap="square" lIns="42953" tIns="21476" rIns="42953" bIns="21476">
            <a:spAutoFit/>
          </a:bodyPr>
          <a:lstStyle/>
          <a:p>
            <a:pPr defTabSz="214761"/>
            <a:r>
              <a:rPr lang="en-US" sz="1050" dirty="0">
                <a:ln w="0"/>
                <a:solidFill>
                  <a:schemeClr val="tx1">
                    <a:lumMod val="65000"/>
                    <a:lumOff val="35000"/>
                  </a:schemeClr>
                </a:solidFill>
                <a:latin typeface="Calibri" panose="020F0502020204030204"/>
              </a:rPr>
              <a:t>      Pattern matching</a:t>
            </a:r>
          </a:p>
          <a:p>
            <a:pPr defTabSz="214761"/>
            <a:r>
              <a:rPr lang="en-US" sz="1050" dirty="0">
                <a:ln w="0"/>
                <a:solidFill>
                  <a:schemeClr val="tx1">
                    <a:lumMod val="65000"/>
                    <a:lumOff val="35000"/>
                  </a:schemeClr>
                </a:solidFill>
                <a:latin typeface="Calibri" panose="020F0502020204030204"/>
              </a:rPr>
              <a:t>      Escaping</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Redirecting…</a:t>
            </a:r>
          </a:p>
          <a:p>
            <a:pPr defTabSz="214761"/>
            <a:r>
              <a:rPr lang="en-US" sz="1050" dirty="0">
                <a:ln w="0"/>
                <a:solidFill>
                  <a:schemeClr val="tx1">
                    <a:lumMod val="65000"/>
                    <a:lumOff val="35000"/>
                  </a:schemeClr>
                </a:solidFill>
                <a:latin typeface="Calibri" panose="020F0502020204030204"/>
              </a:rPr>
              <a:t>      </a:t>
            </a:r>
          </a:p>
        </p:txBody>
      </p:sp>
      <p:sp>
        <p:nvSpPr>
          <p:cNvPr id="50" name="Oval 49">
            <a:extLst>
              <a:ext uri="{FF2B5EF4-FFF2-40B4-BE49-F238E27FC236}">
                <a16:creationId xmlns:a16="http://schemas.microsoft.com/office/drawing/2014/main" id="{70279AB7-DC2F-43DD-88B4-E7BB18BECE5D}"/>
              </a:ext>
            </a:extLst>
          </p:cNvPr>
          <p:cNvSpPr/>
          <p:nvPr/>
        </p:nvSpPr>
        <p:spPr>
          <a:xfrm>
            <a:off x="6296827" y="3079283"/>
            <a:ext cx="1734602" cy="1645034"/>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F463CBF-E62A-42A7-9117-6073BA32B100}"/>
              </a:ext>
            </a:extLst>
          </p:cNvPr>
          <p:cNvSpPr/>
          <p:nvPr/>
        </p:nvSpPr>
        <p:spPr>
          <a:xfrm>
            <a:off x="6390087" y="3165976"/>
            <a:ext cx="1561323" cy="144406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7738CAF-8E75-45D2-B438-40C9956DA57E}"/>
              </a:ext>
            </a:extLst>
          </p:cNvPr>
          <p:cNvSpPr/>
          <p:nvPr/>
        </p:nvSpPr>
        <p:spPr>
          <a:xfrm>
            <a:off x="6593087" y="3635456"/>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6</a:t>
            </a:r>
          </a:p>
        </p:txBody>
      </p:sp>
      <p:cxnSp>
        <p:nvCxnSpPr>
          <p:cNvPr id="53" name="Straight Connector 52">
            <a:extLst>
              <a:ext uri="{FF2B5EF4-FFF2-40B4-BE49-F238E27FC236}">
                <a16:creationId xmlns:a16="http://schemas.microsoft.com/office/drawing/2014/main" id="{1D817F9D-A6BB-4380-BCF6-59904F1E2018}"/>
              </a:ext>
            </a:extLst>
          </p:cNvPr>
          <p:cNvCxnSpPr>
            <a:cxnSpLocks/>
          </p:cNvCxnSpPr>
          <p:nvPr/>
        </p:nvCxnSpPr>
        <p:spPr>
          <a:xfrm>
            <a:off x="6991752" y="3710822"/>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25A3080-ACC1-4BB3-AD52-A433B413746C}"/>
              </a:ext>
            </a:extLst>
          </p:cNvPr>
          <p:cNvSpPr/>
          <p:nvPr/>
        </p:nvSpPr>
        <p:spPr>
          <a:xfrm>
            <a:off x="6983145" y="3630795"/>
            <a:ext cx="1012598"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The Processes</a:t>
            </a:r>
          </a:p>
        </p:txBody>
      </p:sp>
      <p:sp>
        <p:nvSpPr>
          <p:cNvPr id="55" name="Rectangle 54">
            <a:extLst>
              <a:ext uri="{FF2B5EF4-FFF2-40B4-BE49-F238E27FC236}">
                <a16:creationId xmlns:a16="http://schemas.microsoft.com/office/drawing/2014/main" id="{90C935AE-1E5E-409D-B5EC-3861C40ED1AC}"/>
              </a:ext>
            </a:extLst>
          </p:cNvPr>
          <p:cNvSpPr/>
          <p:nvPr/>
        </p:nvSpPr>
        <p:spPr>
          <a:xfrm>
            <a:off x="6827313" y="3817787"/>
            <a:ext cx="1157627" cy="551203"/>
          </a:xfrm>
          <a:prstGeom prst="rect">
            <a:avLst/>
          </a:prstGeom>
          <a:noFill/>
        </p:spPr>
        <p:txBody>
          <a:bodyPr wrap="square" lIns="42953" tIns="21476" rIns="42953" bIns="21476">
            <a:spAutoFit/>
          </a:bodyPr>
          <a:lstStyle/>
          <a:p>
            <a:pPr defTabSz="214761"/>
            <a:r>
              <a:rPr lang="en-US" sz="1100" dirty="0">
                <a:ln w="0"/>
                <a:solidFill>
                  <a:schemeClr val="tx1">
                    <a:lumMod val="65000"/>
                    <a:lumOff val="35000"/>
                  </a:schemeClr>
                </a:solidFill>
                <a:latin typeface="Calibri" panose="020F0502020204030204"/>
              </a:rPr>
              <a:t>      </a:t>
            </a:r>
            <a:r>
              <a:rPr lang="en-US" sz="1100" dirty="0" err="1">
                <a:ln w="0"/>
                <a:solidFill>
                  <a:schemeClr val="tx1">
                    <a:lumMod val="65000"/>
                    <a:lumOff val="35000"/>
                  </a:schemeClr>
                </a:solidFill>
                <a:latin typeface="Calibri" panose="020F0502020204030204"/>
              </a:rPr>
              <a:t>ps</a:t>
            </a:r>
            <a:br>
              <a:rPr lang="en-US" sz="1100" dirty="0">
                <a:ln w="0"/>
                <a:solidFill>
                  <a:schemeClr val="tx1">
                    <a:lumMod val="65000"/>
                    <a:lumOff val="35000"/>
                  </a:schemeClr>
                </a:solidFill>
                <a:latin typeface="Calibri" panose="020F0502020204030204"/>
              </a:rPr>
            </a:br>
            <a:r>
              <a:rPr lang="en-US" sz="1100" dirty="0">
                <a:ln w="0"/>
                <a:solidFill>
                  <a:schemeClr val="tx1">
                    <a:lumMod val="65000"/>
                    <a:lumOff val="35000"/>
                  </a:schemeClr>
                </a:solidFill>
                <a:latin typeface="Calibri" panose="020F0502020204030204"/>
              </a:rPr>
              <a:t>      </a:t>
            </a:r>
            <a:r>
              <a:rPr lang="en-US" sz="1100" dirty="0" err="1">
                <a:ln w="0"/>
                <a:solidFill>
                  <a:schemeClr val="tx1">
                    <a:lumMod val="65000"/>
                    <a:lumOff val="35000"/>
                  </a:schemeClr>
                </a:solidFill>
                <a:latin typeface="Calibri" panose="020F0502020204030204"/>
              </a:rPr>
              <a:t>nohup</a:t>
            </a:r>
            <a:br>
              <a:rPr lang="en-US" sz="1100" dirty="0">
                <a:ln w="0"/>
                <a:solidFill>
                  <a:schemeClr val="tx1">
                    <a:lumMod val="65000"/>
                    <a:lumOff val="35000"/>
                  </a:schemeClr>
                </a:solidFill>
                <a:latin typeface="Calibri" panose="020F0502020204030204"/>
              </a:rPr>
            </a:br>
            <a:r>
              <a:rPr lang="en-US" sz="1100" dirty="0">
                <a:ln w="0"/>
                <a:solidFill>
                  <a:schemeClr val="tx1">
                    <a:lumMod val="65000"/>
                    <a:lumOff val="35000"/>
                  </a:schemeClr>
                </a:solidFill>
                <a:latin typeface="Calibri" panose="020F0502020204030204"/>
              </a:rPr>
              <a:t>       at and batch</a:t>
            </a:r>
          </a:p>
        </p:txBody>
      </p:sp>
      <p:sp>
        <p:nvSpPr>
          <p:cNvPr id="56" name="Oval 55">
            <a:extLst>
              <a:ext uri="{FF2B5EF4-FFF2-40B4-BE49-F238E27FC236}">
                <a16:creationId xmlns:a16="http://schemas.microsoft.com/office/drawing/2014/main" id="{307096D0-8600-42FD-ACB4-7F2069D7850A}"/>
              </a:ext>
            </a:extLst>
          </p:cNvPr>
          <p:cNvSpPr/>
          <p:nvPr/>
        </p:nvSpPr>
        <p:spPr>
          <a:xfrm>
            <a:off x="7494182" y="1399192"/>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30">
            <a:extLst>
              <a:ext uri="{FF2B5EF4-FFF2-40B4-BE49-F238E27FC236}">
                <a16:creationId xmlns:a16="http://schemas.microsoft.com/office/drawing/2014/main" id="{B99097DC-673F-470C-A360-27276274C695}"/>
              </a:ext>
            </a:extLst>
          </p:cNvPr>
          <p:cNvSpPr/>
          <p:nvPr/>
        </p:nvSpPr>
        <p:spPr>
          <a:xfrm>
            <a:off x="7272709" y="2440176"/>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3">
            <a:extLst>
              <a:ext uri="{FF2B5EF4-FFF2-40B4-BE49-F238E27FC236}">
                <a16:creationId xmlns:a16="http://schemas.microsoft.com/office/drawing/2014/main" id="{4122EDB9-3A65-40A6-A36A-DE1E3A72CE80}"/>
              </a:ext>
            </a:extLst>
          </p:cNvPr>
          <p:cNvSpPr/>
          <p:nvPr/>
        </p:nvSpPr>
        <p:spPr>
          <a:xfrm rot="19375329">
            <a:off x="8141598" y="2351661"/>
            <a:ext cx="1004337" cy="1100459"/>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36FE5AF-DA64-4068-A256-01FE45BBAAFC}"/>
              </a:ext>
            </a:extLst>
          </p:cNvPr>
          <p:cNvSpPr/>
          <p:nvPr/>
        </p:nvSpPr>
        <p:spPr>
          <a:xfrm>
            <a:off x="7538486" y="1450488"/>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01623C3-30B3-4555-BF56-B8FC3E2337CA}"/>
              </a:ext>
            </a:extLst>
          </p:cNvPr>
          <p:cNvSpPr/>
          <p:nvPr/>
        </p:nvSpPr>
        <p:spPr>
          <a:xfrm>
            <a:off x="7587731" y="1492652"/>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7AE58FF-06D2-4BAF-8A49-E74964E7302B}"/>
              </a:ext>
            </a:extLst>
          </p:cNvPr>
          <p:cNvSpPr/>
          <p:nvPr/>
        </p:nvSpPr>
        <p:spPr>
          <a:xfrm>
            <a:off x="7564537" y="1758159"/>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7</a:t>
            </a:r>
          </a:p>
        </p:txBody>
      </p:sp>
      <p:cxnSp>
        <p:nvCxnSpPr>
          <p:cNvPr id="62" name="Straight Connector 61">
            <a:extLst>
              <a:ext uri="{FF2B5EF4-FFF2-40B4-BE49-F238E27FC236}">
                <a16:creationId xmlns:a16="http://schemas.microsoft.com/office/drawing/2014/main" id="{FE5A8291-BC68-4BF3-B274-E70A54A7EA5F}"/>
              </a:ext>
            </a:extLst>
          </p:cNvPr>
          <p:cNvCxnSpPr>
            <a:cxnSpLocks/>
          </p:cNvCxnSpPr>
          <p:nvPr/>
        </p:nvCxnSpPr>
        <p:spPr>
          <a:xfrm>
            <a:off x="7919952" y="1839400"/>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D26033A-7D42-4518-88AD-9C45FEF76407}"/>
              </a:ext>
            </a:extLst>
          </p:cNvPr>
          <p:cNvSpPr/>
          <p:nvPr/>
        </p:nvSpPr>
        <p:spPr>
          <a:xfrm>
            <a:off x="7860544" y="1759373"/>
            <a:ext cx="1113889"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 Simple Filters</a:t>
            </a:r>
          </a:p>
        </p:txBody>
      </p:sp>
      <p:sp>
        <p:nvSpPr>
          <p:cNvPr id="64" name="Rectangle 63">
            <a:extLst>
              <a:ext uri="{FF2B5EF4-FFF2-40B4-BE49-F238E27FC236}">
                <a16:creationId xmlns:a16="http://schemas.microsoft.com/office/drawing/2014/main" id="{DB3732FC-5E6D-46CE-B3C8-64DC8BA7DDB0}"/>
              </a:ext>
            </a:extLst>
          </p:cNvPr>
          <p:cNvSpPr/>
          <p:nvPr/>
        </p:nvSpPr>
        <p:spPr>
          <a:xfrm>
            <a:off x="7793613" y="1946365"/>
            <a:ext cx="1157627" cy="851285"/>
          </a:xfrm>
          <a:prstGeom prst="rect">
            <a:avLst/>
          </a:prstGeom>
          <a:noFill/>
        </p:spPr>
        <p:txBody>
          <a:bodyPr wrap="square" lIns="42953" tIns="21476" rIns="42953" bIns="21476">
            <a:spAutoFit/>
          </a:bodyPr>
          <a:lstStyle/>
          <a:p>
            <a:pPr defTabSz="214761"/>
            <a:r>
              <a:rPr lang="en-US" sz="1050" dirty="0">
                <a:ln w="0"/>
                <a:solidFill>
                  <a:schemeClr val="tx1">
                    <a:lumMod val="65000"/>
                    <a:lumOff val="35000"/>
                  </a:schemeClr>
                </a:solidFill>
                <a:latin typeface="Calibri" panose="020F0502020204030204"/>
              </a:rPr>
              <a:t>      </a:t>
            </a:r>
            <a:r>
              <a:rPr lang="en-US" sz="1050" dirty="0" err="1">
                <a:ln w="0"/>
                <a:solidFill>
                  <a:schemeClr val="tx1">
                    <a:lumMod val="65000"/>
                    <a:lumOff val="35000"/>
                  </a:schemeClr>
                </a:solidFill>
                <a:latin typeface="Calibri" panose="020F0502020204030204"/>
              </a:rPr>
              <a:t>cmp</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comm</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diff</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head and tail …</a:t>
            </a:r>
          </a:p>
          <a:p>
            <a:pPr defTabSz="214761"/>
            <a:r>
              <a:rPr lang="en-US" sz="1050" dirty="0">
                <a:ln w="0"/>
                <a:solidFill>
                  <a:schemeClr val="tx1">
                    <a:lumMod val="65000"/>
                    <a:lumOff val="35000"/>
                  </a:schemeClr>
                </a:solidFill>
                <a:latin typeface="Calibri" panose="020F0502020204030204"/>
              </a:rPr>
              <a:t>      </a:t>
            </a:r>
          </a:p>
        </p:txBody>
      </p:sp>
      <p:sp>
        <p:nvSpPr>
          <p:cNvPr id="65" name="Oval 64">
            <a:extLst>
              <a:ext uri="{FF2B5EF4-FFF2-40B4-BE49-F238E27FC236}">
                <a16:creationId xmlns:a16="http://schemas.microsoft.com/office/drawing/2014/main" id="{0A94EF9F-2522-467D-BE1E-CF756ABA85DA}"/>
              </a:ext>
            </a:extLst>
          </p:cNvPr>
          <p:cNvSpPr/>
          <p:nvPr/>
        </p:nvSpPr>
        <p:spPr>
          <a:xfrm>
            <a:off x="8421716" y="2821726"/>
            <a:ext cx="1611120" cy="1613746"/>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8745AA0-B3B3-4875-B031-C91F03353F1F}"/>
              </a:ext>
            </a:extLst>
          </p:cNvPr>
          <p:cNvSpPr/>
          <p:nvPr/>
        </p:nvSpPr>
        <p:spPr>
          <a:xfrm>
            <a:off x="8536040" y="2968169"/>
            <a:ext cx="1421670" cy="1363493"/>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C0DED91-4752-400A-A086-774D8B4BE604}"/>
              </a:ext>
            </a:extLst>
          </p:cNvPr>
          <p:cNvSpPr/>
          <p:nvPr/>
        </p:nvSpPr>
        <p:spPr>
          <a:xfrm>
            <a:off x="8666124" y="3394370"/>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8</a:t>
            </a:r>
          </a:p>
        </p:txBody>
      </p:sp>
      <p:cxnSp>
        <p:nvCxnSpPr>
          <p:cNvPr id="68" name="Straight Connector 67">
            <a:extLst>
              <a:ext uri="{FF2B5EF4-FFF2-40B4-BE49-F238E27FC236}">
                <a16:creationId xmlns:a16="http://schemas.microsoft.com/office/drawing/2014/main" id="{4A8D85FE-FE75-4D98-9C02-53E7B222CEAA}"/>
              </a:ext>
            </a:extLst>
          </p:cNvPr>
          <p:cNvCxnSpPr>
            <a:cxnSpLocks/>
          </p:cNvCxnSpPr>
          <p:nvPr/>
        </p:nvCxnSpPr>
        <p:spPr>
          <a:xfrm>
            <a:off x="9064789" y="3469736"/>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1A53A3D-CD25-4DF1-9CD3-E70513100C91}"/>
              </a:ext>
            </a:extLst>
          </p:cNvPr>
          <p:cNvSpPr/>
          <p:nvPr/>
        </p:nvSpPr>
        <p:spPr>
          <a:xfrm>
            <a:off x="9005382" y="3389709"/>
            <a:ext cx="1012598" cy="228037"/>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GREP</a:t>
            </a:r>
          </a:p>
        </p:txBody>
      </p:sp>
      <p:sp>
        <p:nvSpPr>
          <p:cNvPr id="70" name="Rectangle 69">
            <a:extLst>
              <a:ext uri="{FF2B5EF4-FFF2-40B4-BE49-F238E27FC236}">
                <a16:creationId xmlns:a16="http://schemas.microsoft.com/office/drawing/2014/main" id="{CD1374BB-7E1B-4336-905E-03A2BBA1717B}"/>
              </a:ext>
            </a:extLst>
          </p:cNvPr>
          <p:cNvSpPr/>
          <p:nvPr/>
        </p:nvSpPr>
        <p:spPr>
          <a:xfrm>
            <a:off x="8913050" y="3576701"/>
            <a:ext cx="1157627" cy="458870"/>
          </a:xfrm>
          <a:prstGeom prst="rect">
            <a:avLst/>
          </a:prstGeom>
          <a:noFill/>
        </p:spPr>
        <p:txBody>
          <a:bodyPr wrap="square" lIns="42953" tIns="21476" rIns="42953" bIns="21476">
            <a:spAutoFit/>
          </a:bodyPr>
          <a:lstStyle/>
          <a:p>
            <a:pPr defTabSz="214761"/>
            <a:r>
              <a:rPr lang="en-US" sz="900" dirty="0">
                <a:ln w="0"/>
                <a:solidFill>
                  <a:schemeClr val="tx1">
                    <a:lumMod val="65000"/>
                    <a:lumOff val="35000"/>
                  </a:schemeClr>
                </a:solidFill>
                <a:latin typeface="Calibri" panose="020F0502020204030204"/>
              </a:rPr>
              <a:t>       The character class</a:t>
            </a:r>
          </a:p>
          <a:p>
            <a:pPr defTabSz="214761"/>
            <a:r>
              <a:rPr lang="en-US" sz="900" dirty="0">
                <a:ln w="0"/>
                <a:solidFill>
                  <a:schemeClr val="tx1">
                    <a:lumMod val="65000"/>
                    <a:lumOff val="35000"/>
                  </a:schemeClr>
                </a:solidFill>
                <a:latin typeface="Calibri" panose="020F0502020204030204"/>
              </a:rPr>
              <a:t>       The *</a:t>
            </a:r>
          </a:p>
          <a:p>
            <a:pPr defTabSz="214761"/>
            <a:r>
              <a:rPr lang="en-US" sz="900" dirty="0">
                <a:ln w="0"/>
                <a:solidFill>
                  <a:schemeClr val="tx1">
                    <a:lumMod val="65000"/>
                    <a:lumOff val="35000"/>
                  </a:schemeClr>
                </a:solidFill>
                <a:latin typeface="Calibri" panose="020F0502020204030204"/>
              </a:rPr>
              <a:t>       The Dot…</a:t>
            </a:r>
          </a:p>
        </p:txBody>
      </p:sp>
      <p:sp>
        <p:nvSpPr>
          <p:cNvPr id="72" name="Freeform 30">
            <a:extLst>
              <a:ext uri="{FF2B5EF4-FFF2-40B4-BE49-F238E27FC236}">
                <a16:creationId xmlns:a16="http://schemas.microsoft.com/office/drawing/2014/main" id="{2CDE1B47-8F17-4988-8886-7A35F08A65B6}"/>
              </a:ext>
            </a:extLst>
          </p:cNvPr>
          <p:cNvSpPr/>
          <p:nvPr/>
        </p:nvSpPr>
        <p:spPr>
          <a:xfrm rot="340678">
            <a:off x="9462996" y="2299331"/>
            <a:ext cx="842904" cy="999989"/>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58FD7F1-6FFB-4D68-B7BB-501A1C12C9DE}"/>
              </a:ext>
            </a:extLst>
          </p:cNvPr>
          <p:cNvSpPr/>
          <p:nvPr/>
        </p:nvSpPr>
        <p:spPr>
          <a:xfrm>
            <a:off x="9703644" y="1389064"/>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8314D35-EDDC-43C5-A473-49D950D8F873}"/>
              </a:ext>
            </a:extLst>
          </p:cNvPr>
          <p:cNvSpPr/>
          <p:nvPr/>
        </p:nvSpPr>
        <p:spPr>
          <a:xfrm>
            <a:off x="9688839" y="1637793"/>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9</a:t>
            </a:r>
          </a:p>
        </p:txBody>
      </p:sp>
      <p:cxnSp>
        <p:nvCxnSpPr>
          <p:cNvPr id="76" name="Straight Connector 75">
            <a:extLst>
              <a:ext uri="{FF2B5EF4-FFF2-40B4-BE49-F238E27FC236}">
                <a16:creationId xmlns:a16="http://schemas.microsoft.com/office/drawing/2014/main" id="{2CCE9595-81E6-4C91-B123-B29F4CC05D0C}"/>
              </a:ext>
            </a:extLst>
          </p:cNvPr>
          <p:cNvCxnSpPr>
            <a:cxnSpLocks/>
          </p:cNvCxnSpPr>
          <p:nvPr/>
        </p:nvCxnSpPr>
        <p:spPr>
          <a:xfrm>
            <a:off x="10044254" y="1719034"/>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D5E2593A-5DCB-49D6-97E8-E112AE62A9F7}"/>
              </a:ext>
            </a:extLst>
          </p:cNvPr>
          <p:cNvSpPr/>
          <p:nvPr/>
        </p:nvSpPr>
        <p:spPr>
          <a:xfrm>
            <a:off x="9984846" y="1639007"/>
            <a:ext cx="1113889" cy="228037"/>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SED and AWK </a:t>
            </a:r>
          </a:p>
        </p:txBody>
      </p:sp>
      <p:sp>
        <p:nvSpPr>
          <p:cNvPr id="78" name="Rectangle 77">
            <a:extLst>
              <a:ext uri="{FF2B5EF4-FFF2-40B4-BE49-F238E27FC236}">
                <a16:creationId xmlns:a16="http://schemas.microsoft.com/office/drawing/2014/main" id="{07BBC858-DDE3-47D7-8CB5-EBF3CA59ED1F}"/>
              </a:ext>
            </a:extLst>
          </p:cNvPr>
          <p:cNvSpPr/>
          <p:nvPr/>
        </p:nvSpPr>
        <p:spPr>
          <a:xfrm>
            <a:off x="9917915" y="1825999"/>
            <a:ext cx="1255653" cy="658925"/>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Inserting</a:t>
            </a:r>
          </a:p>
          <a:p>
            <a:pPr defTabSz="214761"/>
            <a:r>
              <a:rPr lang="en-US" sz="1000" dirty="0">
                <a:ln w="0"/>
                <a:solidFill>
                  <a:schemeClr val="tx1">
                    <a:lumMod val="65000"/>
                    <a:lumOff val="35000"/>
                  </a:schemeClr>
                </a:solidFill>
                <a:latin typeface="Calibri" panose="020F0502020204030204"/>
              </a:rPr>
              <a:t>       Updating</a:t>
            </a:r>
          </a:p>
          <a:p>
            <a:pPr defTabSz="214761"/>
            <a:r>
              <a:rPr lang="en-US" sz="1000" dirty="0">
                <a:ln w="0"/>
                <a:solidFill>
                  <a:schemeClr val="tx1">
                    <a:lumMod val="65000"/>
                    <a:lumOff val="35000"/>
                  </a:schemeClr>
                </a:solidFill>
                <a:latin typeface="Calibri" panose="020F0502020204030204"/>
              </a:rPr>
              <a:t>       Deleting</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RegEx</a:t>
            </a:r>
            <a:r>
              <a:rPr lang="en-US" sz="1000" dirty="0">
                <a:ln w="0"/>
                <a:solidFill>
                  <a:schemeClr val="tx1">
                    <a:lumMod val="65000"/>
                    <a:lumOff val="35000"/>
                  </a:schemeClr>
                </a:solidFill>
                <a:latin typeface="Calibri" panose="020F0502020204030204"/>
              </a:rPr>
              <a:t>….</a:t>
            </a:r>
          </a:p>
        </p:txBody>
      </p:sp>
      <p:sp>
        <p:nvSpPr>
          <p:cNvPr id="79" name="Oval 78">
            <a:extLst>
              <a:ext uri="{FF2B5EF4-FFF2-40B4-BE49-F238E27FC236}">
                <a16:creationId xmlns:a16="http://schemas.microsoft.com/office/drawing/2014/main" id="{C8ABB151-9ECD-4668-8353-FC0E3B42FBBF}"/>
              </a:ext>
            </a:extLst>
          </p:cNvPr>
          <p:cNvSpPr/>
          <p:nvPr/>
        </p:nvSpPr>
        <p:spPr>
          <a:xfrm>
            <a:off x="10571185" y="2726527"/>
            <a:ext cx="1611120" cy="1613746"/>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D67C867-BEAA-44FE-A921-F3BBDFD9E003}"/>
              </a:ext>
            </a:extLst>
          </p:cNvPr>
          <p:cNvSpPr/>
          <p:nvPr/>
        </p:nvSpPr>
        <p:spPr>
          <a:xfrm>
            <a:off x="10677120" y="2864581"/>
            <a:ext cx="1421670" cy="1363493"/>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E5511C6-44B4-494D-B718-43C08BD632DA}"/>
              </a:ext>
            </a:extLst>
          </p:cNvPr>
          <p:cNvSpPr/>
          <p:nvPr/>
        </p:nvSpPr>
        <p:spPr>
          <a:xfrm>
            <a:off x="10648293" y="3290782"/>
            <a:ext cx="628498" cy="611767"/>
          </a:xfrm>
          <a:prstGeom prst="rect">
            <a:avLst/>
          </a:prstGeom>
          <a:noFill/>
        </p:spPr>
        <p:txBody>
          <a:bodyPr wrap="none" lIns="57210" tIns="28605" rIns="57210" bIns="28605">
            <a:spAutoFit/>
          </a:bodyPr>
          <a:lstStyle/>
          <a:p>
            <a:pPr algn="ctr" defTabSz="286044"/>
            <a:r>
              <a:rPr lang="en-US" sz="3600" dirty="0">
                <a:ln w="0"/>
                <a:solidFill>
                  <a:schemeClr val="tx1">
                    <a:lumMod val="65000"/>
                    <a:lumOff val="35000"/>
                  </a:schemeClr>
                </a:solidFill>
                <a:latin typeface="Century Gothic" panose="020B0502020202020204" pitchFamily="34" charset="0"/>
              </a:rPr>
              <a:t>10</a:t>
            </a:r>
            <a:endParaRPr lang="en-US" sz="2800" dirty="0">
              <a:ln w="0"/>
              <a:solidFill>
                <a:schemeClr val="tx1">
                  <a:lumMod val="65000"/>
                  <a:lumOff val="35000"/>
                </a:schemeClr>
              </a:solidFill>
              <a:latin typeface="Century Gothic" panose="020B0502020202020204" pitchFamily="34" charset="0"/>
            </a:endParaRPr>
          </a:p>
        </p:txBody>
      </p:sp>
      <p:cxnSp>
        <p:nvCxnSpPr>
          <p:cNvPr id="82" name="Straight Connector 81">
            <a:extLst>
              <a:ext uri="{FF2B5EF4-FFF2-40B4-BE49-F238E27FC236}">
                <a16:creationId xmlns:a16="http://schemas.microsoft.com/office/drawing/2014/main" id="{E0C24CF7-A1F5-40E7-B575-A61B9E3FA5ED}"/>
              </a:ext>
            </a:extLst>
          </p:cNvPr>
          <p:cNvCxnSpPr>
            <a:cxnSpLocks/>
          </p:cNvCxnSpPr>
          <p:nvPr/>
        </p:nvCxnSpPr>
        <p:spPr>
          <a:xfrm>
            <a:off x="11205869" y="3366148"/>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85C195E-8874-4ACF-9CE3-ED4EF71FB18A}"/>
              </a:ext>
            </a:extLst>
          </p:cNvPr>
          <p:cNvSpPr/>
          <p:nvPr/>
        </p:nvSpPr>
        <p:spPr>
          <a:xfrm>
            <a:off x="11132700" y="3094598"/>
            <a:ext cx="1122283" cy="412703"/>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Shell</a:t>
            </a:r>
            <a:br>
              <a:rPr lang="en-US" sz="1200" b="1" dirty="0">
                <a:ln w="0"/>
                <a:solidFill>
                  <a:schemeClr val="tx1">
                    <a:lumMod val="65000"/>
                    <a:lumOff val="35000"/>
                  </a:schemeClr>
                </a:solidFill>
                <a:latin typeface="Calibri" panose="020F0502020204030204"/>
              </a:rPr>
            </a:br>
            <a:r>
              <a:rPr lang="en-US" sz="1200" b="1" dirty="0">
                <a:ln w="0"/>
                <a:solidFill>
                  <a:schemeClr val="tx1">
                    <a:lumMod val="65000"/>
                    <a:lumOff val="35000"/>
                  </a:schemeClr>
                </a:solidFill>
                <a:latin typeface="Calibri" panose="020F0502020204030204"/>
              </a:rPr>
              <a:t>   Programming</a:t>
            </a:r>
          </a:p>
        </p:txBody>
      </p:sp>
      <p:sp>
        <p:nvSpPr>
          <p:cNvPr id="84" name="Rectangle 83">
            <a:extLst>
              <a:ext uri="{FF2B5EF4-FFF2-40B4-BE49-F238E27FC236}">
                <a16:creationId xmlns:a16="http://schemas.microsoft.com/office/drawing/2014/main" id="{75101EFD-5DB4-45AE-B083-BC5605E2E0BD}"/>
              </a:ext>
            </a:extLst>
          </p:cNvPr>
          <p:cNvSpPr/>
          <p:nvPr/>
        </p:nvSpPr>
        <p:spPr>
          <a:xfrm>
            <a:off x="11066304" y="3554035"/>
            <a:ext cx="1157627" cy="597369"/>
          </a:xfrm>
          <a:prstGeom prst="rect">
            <a:avLst/>
          </a:prstGeom>
          <a:noFill/>
        </p:spPr>
        <p:txBody>
          <a:bodyPr wrap="square" lIns="42953" tIns="21476" rIns="42953" bIns="21476">
            <a:spAutoFit/>
          </a:bodyPr>
          <a:lstStyle/>
          <a:p>
            <a:pPr defTabSz="214761"/>
            <a:r>
              <a:rPr lang="en-US" sz="900" dirty="0">
                <a:ln w="0"/>
                <a:solidFill>
                  <a:schemeClr val="tx1">
                    <a:lumMod val="65000"/>
                    <a:lumOff val="35000"/>
                  </a:schemeClr>
                </a:solidFill>
                <a:latin typeface="Calibri" panose="020F0502020204030204"/>
              </a:rPr>
              <a:t>       condition eval</a:t>
            </a:r>
          </a:p>
          <a:p>
            <a:pPr defTabSz="214761"/>
            <a:r>
              <a:rPr lang="en-US" sz="900" dirty="0">
                <a:ln w="0"/>
                <a:solidFill>
                  <a:schemeClr val="tx1">
                    <a:lumMod val="65000"/>
                    <a:lumOff val="35000"/>
                  </a:schemeClr>
                </a:solidFill>
                <a:latin typeface="Calibri" panose="020F0502020204030204"/>
              </a:rPr>
              <a:t>       loops</a:t>
            </a:r>
          </a:p>
          <a:p>
            <a:pPr defTabSz="214761"/>
            <a:r>
              <a:rPr lang="en-US" sz="900" dirty="0">
                <a:ln w="0"/>
                <a:solidFill>
                  <a:schemeClr val="tx1">
                    <a:lumMod val="65000"/>
                    <a:lumOff val="35000"/>
                  </a:schemeClr>
                </a:solidFill>
                <a:latin typeface="Calibri" panose="020F0502020204030204"/>
              </a:rPr>
              <a:t>       read</a:t>
            </a:r>
          </a:p>
          <a:p>
            <a:pPr defTabSz="214761"/>
            <a:r>
              <a:rPr lang="en-US" sz="900" dirty="0">
                <a:ln w="0"/>
                <a:solidFill>
                  <a:schemeClr val="tx1">
                    <a:lumMod val="65000"/>
                    <a:lumOff val="35000"/>
                  </a:schemeClr>
                </a:solidFill>
                <a:latin typeface="Calibri" panose="020F0502020204030204"/>
              </a:rPr>
              <a:t>       exit status</a:t>
            </a:r>
          </a:p>
        </p:txBody>
      </p:sp>
      <p:sp>
        <p:nvSpPr>
          <p:cNvPr id="95" name="TextBox 94">
            <a:extLst>
              <a:ext uri="{FF2B5EF4-FFF2-40B4-BE49-F238E27FC236}">
                <a16:creationId xmlns:a16="http://schemas.microsoft.com/office/drawing/2014/main" id="{249F4EDB-1726-45A9-B95C-269AB1E48B7D}"/>
              </a:ext>
            </a:extLst>
          </p:cNvPr>
          <p:cNvSpPr txBox="1"/>
          <p:nvPr/>
        </p:nvSpPr>
        <p:spPr>
          <a:xfrm>
            <a:off x="9840600" y="5358928"/>
            <a:ext cx="2318460" cy="923330"/>
          </a:xfrm>
          <a:prstGeom prst="rect">
            <a:avLst/>
          </a:prstGeom>
          <a:noFill/>
        </p:spPr>
        <p:txBody>
          <a:bodyPr wrap="square" rtlCol="0">
            <a:spAutoFit/>
          </a:bodyPr>
          <a:lstStyle/>
          <a:p>
            <a:r>
              <a:rPr lang="en-US" dirty="0"/>
              <a:t>Biz Nigatu</a:t>
            </a:r>
          </a:p>
          <a:p>
            <a:r>
              <a:rPr lang="en-US" sz="1200" dirty="0"/>
              <a:t>Software Engineer and Instructor</a:t>
            </a:r>
          </a:p>
          <a:p>
            <a:r>
              <a:rPr lang="en-US" sz="1200" dirty="0"/>
              <a:t>reckonedforce.com</a:t>
            </a:r>
          </a:p>
          <a:p>
            <a:r>
              <a:rPr lang="en-US" sz="1200" dirty="0"/>
              <a:t>@</a:t>
            </a:r>
            <a:r>
              <a:rPr lang="en-US" sz="1200" dirty="0" err="1"/>
              <a:t>bizNigatu</a:t>
            </a:r>
            <a:endParaRPr lang="en-US" sz="1600" dirty="0"/>
          </a:p>
        </p:txBody>
      </p:sp>
    </p:spTree>
    <p:extLst>
      <p:ext uri="{BB962C8B-B14F-4D97-AF65-F5344CB8AC3E}">
        <p14:creationId xmlns:p14="http://schemas.microsoft.com/office/powerpoint/2010/main" val="30601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3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par>
                                <p:cTn id="28" presetID="2" presetClass="entr" presetSubtype="8" fill="hold" nodeType="withEffect">
                                  <p:stCondLst>
                                    <p:cond delay="7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75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125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1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up)">
                                      <p:cBhvr>
                                        <p:cTn id="56" dur="500"/>
                                        <p:tgtEl>
                                          <p:spTgt spid="6"/>
                                        </p:tgtEl>
                                      </p:cBhvr>
                                    </p:animEffect>
                                  </p:childTnLst>
                                </p:cTn>
                              </p:par>
                            </p:childTnLst>
                          </p:cTn>
                        </p:par>
                        <p:par>
                          <p:cTn id="57" fill="hold">
                            <p:stCondLst>
                              <p:cond delay="1500"/>
                            </p:stCondLst>
                            <p:childTnLst>
                              <p:par>
                                <p:cTn id="58" presetID="31"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1000" fill="hold"/>
                                        <p:tgtEl>
                                          <p:spTgt spid="18"/>
                                        </p:tgtEl>
                                        <p:attrNameLst>
                                          <p:attrName>ppt_w</p:attrName>
                                        </p:attrNameLst>
                                      </p:cBhvr>
                                      <p:tavLst>
                                        <p:tav tm="0">
                                          <p:val>
                                            <p:fltVal val="0"/>
                                          </p:val>
                                        </p:tav>
                                        <p:tav tm="100000">
                                          <p:val>
                                            <p:strVal val="#ppt_w"/>
                                          </p:val>
                                        </p:tav>
                                      </p:tavLst>
                                    </p:anim>
                                    <p:anim calcmode="lin" valueType="num">
                                      <p:cBhvr>
                                        <p:cTn id="61" dur="1000" fill="hold"/>
                                        <p:tgtEl>
                                          <p:spTgt spid="18"/>
                                        </p:tgtEl>
                                        <p:attrNameLst>
                                          <p:attrName>ppt_h</p:attrName>
                                        </p:attrNameLst>
                                      </p:cBhvr>
                                      <p:tavLst>
                                        <p:tav tm="0">
                                          <p:val>
                                            <p:fltVal val="0"/>
                                          </p:val>
                                        </p:tav>
                                        <p:tav tm="100000">
                                          <p:val>
                                            <p:strVal val="#ppt_h"/>
                                          </p:val>
                                        </p:tav>
                                      </p:tavLst>
                                    </p:anim>
                                    <p:anim calcmode="lin" valueType="num">
                                      <p:cBhvr>
                                        <p:cTn id="62" dur="1000" fill="hold"/>
                                        <p:tgtEl>
                                          <p:spTgt spid="18"/>
                                        </p:tgtEl>
                                        <p:attrNameLst>
                                          <p:attrName>style.rotation</p:attrName>
                                        </p:attrNameLst>
                                      </p:cBhvr>
                                      <p:tavLst>
                                        <p:tav tm="0">
                                          <p:val>
                                            <p:fltVal val="90"/>
                                          </p:val>
                                        </p:tav>
                                        <p:tav tm="100000">
                                          <p:val>
                                            <p:fltVal val="0"/>
                                          </p:val>
                                        </p:tav>
                                      </p:tavLst>
                                    </p:anim>
                                    <p:animEffect transition="in" filter="fade">
                                      <p:cBhvr>
                                        <p:cTn id="63" dur="1000"/>
                                        <p:tgtEl>
                                          <p:spTgt spid="18"/>
                                        </p:tgtEl>
                                      </p:cBhvr>
                                    </p:animEffect>
                                  </p:childTnLst>
                                </p:cTn>
                              </p:par>
                              <p:par>
                                <p:cTn id="64" presetID="2" presetClass="entr" presetSubtype="8" fill="hold" nodeType="withEffect">
                                  <p:stCondLst>
                                    <p:cond delay="75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0-#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75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1+#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125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0-#ppt_w/2"/>
                                          </p:val>
                                        </p:tav>
                                        <p:tav tm="100000">
                                          <p:val>
                                            <p:strVal val="#ppt_x"/>
                                          </p:val>
                                        </p:tav>
                                      </p:tavLst>
                                    </p:anim>
                                    <p:anim calcmode="lin" valueType="num">
                                      <p:cBhvr additive="base">
                                        <p:cTn id="75" dur="500" fill="hold"/>
                                        <p:tgtEl>
                                          <p:spTgt spid="21"/>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125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1+#ppt_w/2"/>
                                          </p:val>
                                        </p:tav>
                                        <p:tav tm="100000">
                                          <p:val>
                                            <p:strVal val="#ppt_x"/>
                                          </p:val>
                                        </p:tav>
                                      </p:tavLst>
                                    </p:anim>
                                    <p:anim calcmode="lin" valueType="num">
                                      <p:cBhvr additive="base">
                                        <p:cTn id="7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31" presetClass="entr" presetSubtype="0" fill="hold" grpId="0" nodeType="click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p:cTn id="84" dur="1000" fill="hold"/>
                                        <p:tgtEl>
                                          <p:spTgt spid="7"/>
                                        </p:tgtEl>
                                        <p:attrNameLst>
                                          <p:attrName>ppt_w</p:attrName>
                                        </p:attrNameLst>
                                      </p:cBhvr>
                                      <p:tavLst>
                                        <p:tav tm="0">
                                          <p:val>
                                            <p:fltVal val="0"/>
                                          </p:val>
                                        </p:tav>
                                        <p:tav tm="100000">
                                          <p:val>
                                            <p:strVal val="#ppt_w"/>
                                          </p:val>
                                        </p:tav>
                                      </p:tavLst>
                                    </p:anim>
                                    <p:anim calcmode="lin" valueType="num">
                                      <p:cBhvr>
                                        <p:cTn id="85" dur="1000" fill="hold"/>
                                        <p:tgtEl>
                                          <p:spTgt spid="7"/>
                                        </p:tgtEl>
                                        <p:attrNameLst>
                                          <p:attrName>ppt_h</p:attrName>
                                        </p:attrNameLst>
                                      </p:cBhvr>
                                      <p:tavLst>
                                        <p:tav tm="0">
                                          <p:val>
                                            <p:fltVal val="0"/>
                                          </p:val>
                                        </p:tav>
                                        <p:tav tm="100000">
                                          <p:val>
                                            <p:strVal val="#ppt_h"/>
                                          </p:val>
                                        </p:tav>
                                      </p:tavLst>
                                    </p:anim>
                                    <p:anim calcmode="lin" valueType="num">
                                      <p:cBhvr>
                                        <p:cTn id="86" dur="1000" fill="hold"/>
                                        <p:tgtEl>
                                          <p:spTgt spid="7"/>
                                        </p:tgtEl>
                                        <p:attrNameLst>
                                          <p:attrName>style.rotation</p:attrName>
                                        </p:attrNameLst>
                                      </p:cBhvr>
                                      <p:tavLst>
                                        <p:tav tm="0">
                                          <p:val>
                                            <p:fltVal val="90"/>
                                          </p:val>
                                        </p:tav>
                                        <p:tav tm="100000">
                                          <p:val>
                                            <p:fltVal val="0"/>
                                          </p:val>
                                        </p:tav>
                                      </p:tavLst>
                                    </p:anim>
                                    <p:animEffect transition="in" filter="fade">
                                      <p:cBhvr>
                                        <p:cTn id="87" dur="1000"/>
                                        <p:tgtEl>
                                          <p:spTgt spid="7"/>
                                        </p:tgtEl>
                                      </p:cBhvr>
                                    </p:animEffect>
                                  </p:childTnLst>
                                </p:cTn>
                              </p:par>
                            </p:childTnLst>
                          </p:cTn>
                        </p:par>
                        <p:par>
                          <p:cTn id="88" fill="hold">
                            <p:stCondLst>
                              <p:cond delay="1000"/>
                            </p:stCondLst>
                            <p:childTnLst>
                              <p:par>
                                <p:cTn id="89" presetID="22" presetClass="entr" presetSubtype="4"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down)">
                                      <p:cBhvr>
                                        <p:cTn id="91" dur="500"/>
                                        <p:tgtEl>
                                          <p:spTgt spid="31"/>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par>
                          <p:cTn id="96" fill="hold">
                            <p:stCondLst>
                              <p:cond delay="2000"/>
                            </p:stCondLst>
                            <p:childTnLst>
                              <p:par>
                                <p:cTn id="97" presetID="22" presetClass="entr" presetSubtype="1" fill="hold" grpId="0" nodeType="after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wipe(up)">
                                      <p:cBhvr>
                                        <p:cTn id="99" dur="500"/>
                                        <p:tgtEl>
                                          <p:spTgt spid="2"/>
                                        </p:tgtEl>
                                      </p:cBhvr>
                                    </p:animEffect>
                                  </p:childTnLst>
                                </p:cTn>
                              </p:par>
                            </p:childTnLst>
                          </p:cTn>
                        </p:par>
                        <p:par>
                          <p:cTn id="100" fill="hold">
                            <p:stCondLst>
                              <p:cond delay="2500"/>
                            </p:stCondLst>
                            <p:childTnLst>
                              <p:par>
                                <p:cTn id="101" presetID="31"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2" presetClass="entr" presetSubtype="8" fill="hold" nodeType="withEffect">
                                  <p:stCondLst>
                                    <p:cond delay="750"/>
                                  </p:stCondLst>
                                  <p:childTnLst>
                                    <p:set>
                                      <p:cBhvr>
                                        <p:cTn id="108" dur="1" fill="hold">
                                          <p:stCondLst>
                                            <p:cond delay="0"/>
                                          </p:stCondLst>
                                        </p:cTn>
                                        <p:tgtEl>
                                          <p:spTgt spid="27"/>
                                        </p:tgtEl>
                                        <p:attrNameLst>
                                          <p:attrName>style.visibility</p:attrName>
                                        </p:attrNameLst>
                                      </p:cBhvr>
                                      <p:to>
                                        <p:strVal val="visible"/>
                                      </p:to>
                                    </p:set>
                                    <p:anim calcmode="lin" valueType="num">
                                      <p:cBhvr additive="base">
                                        <p:cTn id="109" dur="500" fill="hold"/>
                                        <p:tgtEl>
                                          <p:spTgt spid="27"/>
                                        </p:tgtEl>
                                        <p:attrNameLst>
                                          <p:attrName>ppt_x</p:attrName>
                                        </p:attrNameLst>
                                      </p:cBhvr>
                                      <p:tavLst>
                                        <p:tav tm="0">
                                          <p:val>
                                            <p:strVal val="0-#ppt_w/2"/>
                                          </p:val>
                                        </p:tav>
                                        <p:tav tm="100000">
                                          <p:val>
                                            <p:strVal val="#ppt_x"/>
                                          </p:val>
                                        </p:tav>
                                      </p:tavLst>
                                    </p:anim>
                                    <p:anim calcmode="lin" valueType="num">
                                      <p:cBhvr additive="base">
                                        <p:cTn id="110" dur="500" fill="hold"/>
                                        <p:tgtEl>
                                          <p:spTgt spid="27"/>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stCondLst>
                                    <p:cond delay="750"/>
                                  </p:stCondLst>
                                  <p:childTnLst>
                                    <p:set>
                                      <p:cBhvr>
                                        <p:cTn id="112" dur="1" fill="hold">
                                          <p:stCondLst>
                                            <p:cond delay="0"/>
                                          </p:stCondLst>
                                        </p:cTn>
                                        <p:tgtEl>
                                          <p:spTgt spid="26"/>
                                        </p:tgtEl>
                                        <p:attrNameLst>
                                          <p:attrName>style.visibility</p:attrName>
                                        </p:attrNameLst>
                                      </p:cBhvr>
                                      <p:to>
                                        <p:strVal val="visible"/>
                                      </p:to>
                                    </p:set>
                                    <p:anim calcmode="lin" valueType="num">
                                      <p:cBhvr additive="base">
                                        <p:cTn id="113" dur="500" fill="hold"/>
                                        <p:tgtEl>
                                          <p:spTgt spid="26"/>
                                        </p:tgtEl>
                                        <p:attrNameLst>
                                          <p:attrName>ppt_x</p:attrName>
                                        </p:attrNameLst>
                                      </p:cBhvr>
                                      <p:tavLst>
                                        <p:tav tm="0">
                                          <p:val>
                                            <p:strVal val="1+#ppt_w/2"/>
                                          </p:val>
                                        </p:tav>
                                        <p:tav tm="100000">
                                          <p:val>
                                            <p:strVal val="#ppt_x"/>
                                          </p:val>
                                        </p:tav>
                                      </p:tavLst>
                                    </p:anim>
                                    <p:anim calcmode="lin" valueType="num">
                                      <p:cBhvr additive="base">
                                        <p:cTn id="114" dur="500" fill="hold"/>
                                        <p:tgtEl>
                                          <p:spTgt spid="26"/>
                                        </p:tgtEl>
                                        <p:attrNameLst>
                                          <p:attrName>ppt_y</p:attrName>
                                        </p:attrNameLst>
                                      </p:cBhvr>
                                      <p:tavLst>
                                        <p:tav tm="0">
                                          <p:val>
                                            <p:strVal val="#ppt_y"/>
                                          </p:val>
                                        </p:tav>
                                        <p:tav tm="100000">
                                          <p:val>
                                            <p:strVal val="#ppt_y"/>
                                          </p:val>
                                        </p:tav>
                                      </p:tavLst>
                                    </p:anim>
                                  </p:childTnLst>
                                </p:cTn>
                              </p:par>
                              <p:par>
                                <p:cTn id="115" presetID="2" presetClass="entr" presetSubtype="8" fill="hold" grpId="0" nodeType="withEffect">
                                  <p:stCondLst>
                                    <p:cond delay="1250"/>
                                  </p:stCondLst>
                                  <p:childTnLst>
                                    <p:set>
                                      <p:cBhvr>
                                        <p:cTn id="116" dur="1" fill="hold">
                                          <p:stCondLst>
                                            <p:cond delay="0"/>
                                          </p:stCondLst>
                                        </p:cTn>
                                        <p:tgtEl>
                                          <p:spTgt spid="28"/>
                                        </p:tgtEl>
                                        <p:attrNameLst>
                                          <p:attrName>style.visibility</p:attrName>
                                        </p:attrNameLst>
                                      </p:cBhvr>
                                      <p:to>
                                        <p:strVal val="visible"/>
                                      </p:to>
                                    </p:set>
                                    <p:anim calcmode="lin" valueType="num">
                                      <p:cBhvr additive="base">
                                        <p:cTn id="117" dur="500" fill="hold"/>
                                        <p:tgtEl>
                                          <p:spTgt spid="28"/>
                                        </p:tgtEl>
                                        <p:attrNameLst>
                                          <p:attrName>ppt_x</p:attrName>
                                        </p:attrNameLst>
                                      </p:cBhvr>
                                      <p:tavLst>
                                        <p:tav tm="0">
                                          <p:val>
                                            <p:strVal val="0-#ppt_w/2"/>
                                          </p:val>
                                        </p:tav>
                                        <p:tav tm="100000">
                                          <p:val>
                                            <p:strVal val="#ppt_x"/>
                                          </p:val>
                                        </p:tav>
                                      </p:tavLst>
                                    </p:anim>
                                    <p:anim calcmode="lin" valueType="num">
                                      <p:cBhvr additive="base">
                                        <p:cTn id="118" dur="500" fill="hold"/>
                                        <p:tgtEl>
                                          <p:spTgt spid="28"/>
                                        </p:tgtEl>
                                        <p:attrNameLst>
                                          <p:attrName>ppt_y</p:attrName>
                                        </p:attrNameLst>
                                      </p:cBhvr>
                                      <p:tavLst>
                                        <p:tav tm="0">
                                          <p:val>
                                            <p:strVal val="#ppt_y"/>
                                          </p:val>
                                        </p:tav>
                                        <p:tav tm="100000">
                                          <p:val>
                                            <p:strVal val="#ppt_y"/>
                                          </p:val>
                                        </p:tav>
                                      </p:tavLst>
                                    </p:anim>
                                  </p:childTnLst>
                                </p:cTn>
                              </p:par>
                              <p:par>
                                <p:cTn id="119" presetID="2" presetClass="entr" presetSubtype="2" fill="hold" grpId="0" nodeType="withEffect">
                                  <p:stCondLst>
                                    <p:cond delay="1250"/>
                                  </p:stCondLst>
                                  <p:childTnLst>
                                    <p:set>
                                      <p:cBhvr>
                                        <p:cTn id="120" dur="1" fill="hold">
                                          <p:stCondLst>
                                            <p:cond delay="0"/>
                                          </p:stCondLst>
                                        </p:cTn>
                                        <p:tgtEl>
                                          <p:spTgt spid="30"/>
                                        </p:tgtEl>
                                        <p:attrNameLst>
                                          <p:attrName>style.visibility</p:attrName>
                                        </p:attrNameLst>
                                      </p:cBhvr>
                                      <p:to>
                                        <p:strVal val="visible"/>
                                      </p:to>
                                    </p:set>
                                    <p:anim calcmode="lin" valueType="num">
                                      <p:cBhvr additive="base">
                                        <p:cTn id="121" dur="500" fill="hold"/>
                                        <p:tgtEl>
                                          <p:spTgt spid="30"/>
                                        </p:tgtEl>
                                        <p:attrNameLst>
                                          <p:attrName>ppt_x</p:attrName>
                                        </p:attrNameLst>
                                      </p:cBhvr>
                                      <p:tavLst>
                                        <p:tav tm="0">
                                          <p:val>
                                            <p:strVal val="1+#ppt_w/2"/>
                                          </p:val>
                                        </p:tav>
                                        <p:tav tm="100000">
                                          <p:val>
                                            <p:strVal val="#ppt_x"/>
                                          </p:val>
                                        </p:tav>
                                      </p:tavLst>
                                    </p:anim>
                                    <p:anim calcmode="lin" valueType="num">
                                      <p:cBhvr additive="base">
                                        <p:cTn id="12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31" presetClass="entr" presetSubtype="0" fill="hold" grpId="0" nodeType="clickEffect">
                                  <p:stCondLst>
                                    <p:cond delay="0"/>
                                  </p:stCondLst>
                                  <p:childTnLst>
                                    <p:set>
                                      <p:cBhvr>
                                        <p:cTn id="126" dur="1" fill="hold">
                                          <p:stCondLst>
                                            <p:cond delay="0"/>
                                          </p:stCondLst>
                                        </p:cTn>
                                        <p:tgtEl>
                                          <p:spTgt spid="5"/>
                                        </p:tgtEl>
                                        <p:attrNameLst>
                                          <p:attrName>style.visibility</p:attrName>
                                        </p:attrNameLst>
                                      </p:cBhvr>
                                      <p:to>
                                        <p:strVal val="visible"/>
                                      </p:to>
                                    </p:set>
                                    <p:anim calcmode="lin" valueType="num">
                                      <p:cBhvr>
                                        <p:cTn id="127" dur="1000" fill="hold"/>
                                        <p:tgtEl>
                                          <p:spTgt spid="5"/>
                                        </p:tgtEl>
                                        <p:attrNameLst>
                                          <p:attrName>ppt_w</p:attrName>
                                        </p:attrNameLst>
                                      </p:cBhvr>
                                      <p:tavLst>
                                        <p:tav tm="0">
                                          <p:val>
                                            <p:fltVal val="0"/>
                                          </p:val>
                                        </p:tav>
                                        <p:tav tm="100000">
                                          <p:val>
                                            <p:strVal val="#ppt_w"/>
                                          </p:val>
                                        </p:tav>
                                      </p:tavLst>
                                    </p:anim>
                                    <p:anim calcmode="lin" valueType="num">
                                      <p:cBhvr>
                                        <p:cTn id="128" dur="1000" fill="hold"/>
                                        <p:tgtEl>
                                          <p:spTgt spid="5"/>
                                        </p:tgtEl>
                                        <p:attrNameLst>
                                          <p:attrName>ppt_h</p:attrName>
                                        </p:attrNameLst>
                                      </p:cBhvr>
                                      <p:tavLst>
                                        <p:tav tm="0">
                                          <p:val>
                                            <p:fltVal val="0"/>
                                          </p:val>
                                        </p:tav>
                                        <p:tav tm="100000">
                                          <p:val>
                                            <p:strVal val="#ppt_h"/>
                                          </p:val>
                                        </p:tav>
                                      </p:tavLst>
                                    </p:anim>
                                    <p:anim calcmode="lin" valueType="num">
                                      <p:cBhvr>
                                        <p:cTn id="129" dur="1000" fill="hold"/>
                                        <p:tgtEl>
                                          <p:spTgt spid="5"/>
                                        </p:tgtEl>
                                        <p:attrNameLst>
                                          <p:attrName>style.rotation</p:attrName>
                                        </p:attrNameLst>
                                      </p:cBhvr>
                                      <p:tavLst>
                                        <p:tav tm="0">
                                          <p:val>
                                            <p:fltVal val="90"/>
                                          </p:val>
                                        </p:tav>
                                        <p:tav tm="100000">
                                          <p:val>
                                            <p:fltVal val="0"/>
                                          </p:val>
                                        </p:tav>
                                      </p:tavLst>
                                    </p:anim>
                                    <p:animEffect transition="in" filter="fade">
                                      <p:cBhvr>
                                        <p:cTn id="130" dur="1000"/>
                                        <p:tgtEl>
                                          <p:spTgt spid="5"/>
                                        </p:tgtEl>
                                      </p:cBhvr>
                                    </p:animEffect>
                                  </p:childTnLst>
                                </p:cTn>
                              </p:par>
                            </p:childTnLst>
                          </p:cTn>
                        </p:par>
                        <p:par>
                          <p:cTn id="131" fill="hold">
                            <p:stCondLst>
                              <p:cond delay="1000"/>
                            </p:stCondLst>
                            <p:childTnLst>
                              <p:par>
                                <p:cTn id="132" presetID="22" presetClass="entr" presetSubtype="8" fill="hold" grpId="0" nodeType="afterEffect">
                                  <p:stCondLst>
                                    <p:cond delay="0"/>
                                  </p:stCondLst>
                                  <p:childTnLst>
                                    <p:set>
                                      <p:cBhvr>
                                        <p:cTn id="133" dur="1" fill="hold">
                                          <p:stCondLst>
                                            <p:cond delay="0"/>
                                          </p:stCondLst>
                                        </p:cTn>
                                        <p:tgtEl>
                                          <p:spTgt spid="4"/>
                                        </p:tgtEl>
                                        <p:attrNameLst>
                                          <p:attrName>style.visibility</p:attrName>
                                        </p:attrNameLst>
                                      </p:cBhvr>
                                      <p:to>
                                        <p:strVal val="visible"/>
                                      </p:to>
                                    </p:set>
                                    <p:animEffect transition="in" filter="wipe(left)">
                                      <p:cBhvr>
                                        <p:cTn id="134" dur="500"/>
                                        <p:tgtEl>
                                          <p:spTgt spid="4"/>
                                        </p:tgtEl>
                                      </p:cBhvr>
                                    </p:animEffect>
                                  </p:childTnLst>
                                </p:cTn>
                              </p:par>
                            </p:childTnLst>
                          </p:cTn>
                        </p:par>
                        <p:par>
                          <p:cTn id="135" fill="hold">
                            <p:stCondLst>
                              <p:cond delay="1500"/>
                            </p:stCondLst>
                            <p:childTnLst>
                              <p:par>
                                <p:cTn id="136" presetID="10" presetClass="entr" presetSubtype="0" fill="hold" grpId="0" nodeType="after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par>
                          <p:cTn id="139" fill="hold">
                            <p:stCondLst>
                              <p:cond delay="2000"/>
                            </p:stCondLst>
                            <p:childTnLst>
                              <p:par>
                                <p:cTn id="140" presetID="22" presetClass="entr" presetSubtype="1" fill="hold" grpId="0" nodeType="afterEffect">
                                  <p:stCondLst>
                                    <p:cond delay="0"/>
                                  </p:stCondLst>
                                  <p:childTnLst>
                                    <p:set>
                                      <p:cBhvr>
                                        <p:cTn id="141" dur="1" fill="hold">
                                          <p:stCondLst>
                                            <p:cond delay="0"/>
                                          </p:stCondLst>
                                        </p:cTn>
                                        <p:tgtEl>
                                          <p:spTgt spid="3"/>
                                        </p:tgtEl>
                                        <p:attrNameLst>
                                          <p:attrName>style.visibility</p:attrName>
                                        </p:attrNameLst>
                                      </p:cBhvr>
                                      <p:to>
                                        <p:strVal val="visible"/>
                                      </p:to>
                                    </p:set>
                                    <p:animEffect transition="in" filter="wipe(up)">
                                      <p:cBhvr>
                                        <p:cTn id="142" dur="500"/>
                                        <p:tgtEl>
                                          <p:spTgt spid="3"/>
                                        </p:tgtEl>
                                      </p:cBhvr>
                                    </p:animEffect>
                                  </p:childTnLst>
                                </p:cTn>
                              </p:par>
                            </p:childTnLst>
                          </p:cTn>
                        </p:par>
                        <p:par>
                          <p:cTn id="143" fill="hold">
                            <p:stCondLst>
                              <p:cond delay="2500"/>
                            </p:stCondLst>
                            <p:childTnLst>
                              <p:par>
                                <p:cTn id="144" presetID="31" presetClass="entr" presetSubtype="0" fill="hold" grpId="0" nodeType="afterEffect">
                                  <p:stCondLst>
                                    <p:cond delay="0"/>
                                  </p:stCondLst>
                                  <p:childTnLst>
                                    <p:set>
                                      <p:cBhvr>
                                        <p:cTn id="145" dur="1" fill="hold">
                                          <p:stCondLst>
                                            <p:cond delay="0"/>
                                          </p:stCondLst>
                                        </p:cTn>
                                        <p:tgtEl>
                                          <p:spTgt spid="33"/>
                                        </p:tgtEl>
                                        <p:attrNameLst>
                                          <p:attrName>style.visibility</p:attrName>
                                        </p:attrNameLst>
                                      </p:cBhvr>
                                      <p:to>
                                        <p:strVal val="visible"/>
                                      </p:to>
                                    </p:set>
                                    <p:anim calcmode="lin" valueType="num">
                                      <p:cBhvr>
                                        <p:cTn id="146" dur="1000" fill="hold"/>
                                        <p:tgtEl>
                                          <p:spTgt spid="33"/>
                                        </p:tgtEl>
                                        <p:attrNameLst>
                                          <p:attrName>ppt_w</p:attrName>
                                        </p:attrNameLst>
                                      </p:cBhvr>
                                      <p:tavLst>
                                        <p:tav tm="0">
                                          <p:val>
                                            <p:fltVal val="0"/>
                                          </p:val>
                                        </p:tav>
                                        <p:tav tm="100000">
                                          <p:val>
                                            <p:strVal val="#ppt_w"/>
                                          </p:val>
                                        </p:tav>
                                      </p:tavLst>
                                    </p:anim>
                                    <p:anim calcmode="lin" valueType="num">
                                      <p:cBhvr>
                                        <p:cTn id="147" dur="1000" fill="hold"/>
                                        <p:tgtEl>
                                          <p:spTgt spid="33"/>
                                        </p:tgtEl>
                                        <p:attrNameLst>
                                          <p:attrName>ppt_h</p:attrName>
                                        </p:attrNameLst>
                                      </p:cBhvr>
                                      <p:tavLst>
                                        <p:tav tm="0">
                                          <p:val>
                                            <p:fltVal val="0"/>
                                          </p:val>
                                        </p:tav>
                                        <p:tav tm="100000">
                                          <p:val>
                                            <p:strVal val="#ppt_h"/>
                                          </p:val>
                                        </p:tav>
                                      </p:tavLst>
                                    </p:anim>
                                    <p:anim calcmode="lin" valueType="num">
                                      <p:cBhvr>
                                        <p:cTn id="148" dur="1000" fill="hold"/>
                                        <p:tgtEl>
                                          <p:spTgt spid="33"/>
                                        </p:tgtEl>
                                        <p:attrNameLst>
                                          <p:attrName>style.rotation</p:attrName>
                                        </p:attrNameLst>
                                      </p:cBhvr>
                                      <p:tavLst>
                                        <p:tav tm="0">
                                          <p:val>
                                            <p:fltVal val="90"/>
                                          </p:val>
                                        </p:tav>
                                        <p:tav tm="100000">
                                          <p:val>
                                            <p:fltVal val="0"/>
                                          </p:val>
                                        </p:tav>
                                      </p:tavLst>
                                    </p:anim>
                                    <p:animEffect transition="in" filter="fade">
                                      <p:cBhvr>
                                        <p:cTn id="149" dur="1000"/>
                                        <p:tgtEl>
                                          <p:spTgt spid="33"/>
                                        </p:tgtEl>
                                      </p:cBhvr>
                                    </p:animEffect>
                                  </p:childTnLst>
                                </p:cTn>
                              </p:par>
                              <p:par>
                                <p:cTn id="150" presetID="2" presetClass="entr" presetSubtype="8" fill="hold" nodeType="withEffect">
                                  <p:stCondLst>
                                    <p:cond delay="75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0-#ppt_w/2"/>
                                          </p:val>
                                        </p:tav>
                                        <p:tav tm="100000">
                                          <p:val>
                                            <p:strVal val="#ppt_x"/>
                                          </p:val>
                                        </p:tav>
                                      </p:tavLst>
                                    </p:anim>
                                    <p:anim calcmode="lin" valueType="num">
                                      <p:cBhvr additive="base">
                                        <p:cTn id="153" dur="500" fill="hold"/>
                                        <p:tgtEl>
                                          <p:spTgt spid="35"/>
                                        </p:tgtEl>
                                        <p:attrNameLst>
                                          <p:attrName>ppt_y</p:attrName>
                                        </p:attrNameLst>
                                      </p:cBhvr>
                                      <p:tavLst>
                                        <p:tav tm="0">
                                          <p:val>
                                            <p:strVal val="#ppt_y"/>
                                          </p:val>
                                        </p:tav>
                                        <p:tav tm="100000">
                                          <p:val>
                                            <p:strVal val="#ppt_y"/>
                                          </p:val>
                                        </p:tav>
                                      </p:tavLst>
                                    </p:anim>
                                  </p:childTnLst>
                                </p:cTn>
                              </p:par>
                              <p:par>
                                <p:cTn id="154" presetID="2" presetClass="entr" presetSubtype="2" fill="hold" grpId="0" nodeType="withEffect">
                                  <p:stCondLst>
                                    <p:cond delay="750"/>
                                  </p:stCondLst>
                                  <p:childTnLst>
                                    <p:set>
                                      <p:cBhvr>
                                        <p:cTn id="155" dur="1" fill="hold">
                                          <p:stCondLst>
                                            <p:cond delay="0"/>
                                          </p:stCondLst>
                                        </p:cTn>
                                        <p:tgtEl>
                                          <p:spTgt spid="34"/>
                                        </p:tgtEl>
                                        <p:attrNameLst>
                                          <p:attrName>style.visibility</p:attrName>
                                        </p:attrNameLst>
                                      </p:cBhvr>
                                      <p:to>
                                        <p:strVal val="visible"/>
                                      </p:to>
                                    </p:set>
                                    <p:anim calcmode="lin" valueType="num">
                                      <p:cBhvr additive="base">
                                        <p:cTn id="156" dur="500" fill="hold"/>
                                        <p:tgtEl>
                                          <p:spTgt spid="34"/>
                                        </p:tgtEl>
                                        <p:attrNameLst>
                                          <p:attrName>ppt_x</p:attrName>
                                        </p:attrNameLst>
                                      </p:cBhvr>
                                      <p:tavLst>
                                        <p:tav tm="0">
                                          <p:val>
                                            <p:strVal val="1+#ppt_w/2"/>
                                          </p:val>
                                        </p:tav>
                                        <p:tav tm="100000">
                                          <p:val>
                                            <p:strVal val="#ppt_x"/>
                                          </p:val>
                                        </p:tav>
                                      </p:tavLst>
                                    </p:anim>
                                    <p:anim calcmode="lin" valueType="num">
                                      <p:cBhvr additive="base">
                                        <p:cTn id="157" dur="500" fill="hold"/>
                                        <p:tgtEl>
                                          <p:spTgt spid="34"/>
                                        </p:tgtEl>
                                        <p:attrNameLst>
                                          <p:attrName>ppt_y</p:attrName>
                                        </p:attrNameLst>
                                      </p:cBhvr>
                                      <p:tavLst>
                                        <p:tav tm="0">
                                          <p:val>
                                            <p:strVal val="#ppt_y"/>
                                          </p:val>
                                        </p:tav>
                                        <p:tav tm="100000">
                                          <p:val>
                                            <p:strVal val="#ppt_y"/>
                                          </p:val>
                                        </p:tav>
                                      </p:tavLst>
                                    </p:anim>
                                  </p:childTnLst>
                                </p:cTn>
                              </p:par>
                              <p:par>
                                <p:cTn id="158" presetID="2" presetClass="entr" presetSubtype="8" fill="hold" grpId="0" nodeType="withEffect">
                                  <p:stCondLst>
                                    <p:cond delay="1250"/>
                                  </p:stCondLst>
                                  <p:childTnLst>
                                    <p:set>
                                      <p:cBhvr>
                                        <p:cTn id="159" dur="1" fill="hold">
                                          <p:stCondLst>
                                            <p:cond delay="0"/>
                                          </p:stCondLst>
                                        </p:cTn>
                                        <p:tgtEl>
                                          <p:spTgt spid="36"/>
                                        </p:tgtEl>
                                        <p:attrNameLst>
                                          <p:attrName>style.visibility</p:attrName>
                                        </p:attrNameLst>
                                      </p:cBhvr>
                                      <p:to>
                                        <p:strVal val="visible"/>
                                      </p:to>
                                    </p:set>
                                    <p:anim calcmode="lin" valueType="num">
                                      <p:cBhvr additive="base">
                                        <p:cTn id="160" dur="500" fill="hold"/>
                                        <p:tgtEl>
                                          <p:spTgt spid="36"/>
                                        </p:tgtEl>
                                        <p:attrNameLst>
                                          <p:attrName>ppt_x</p:attrName>
                                        </p:attrNameLst>
                                      </p:cBhvr>
                                      <p:tavLst>
                                        <p:tav tm="0">
                                          <p:val>
                                            <p:strVal val="0-#ppt_w/2"/>
                                          </p:val>
                                        </p:tav>
                                        <p:tav tm="100000">
                                          <p:val>
                                            <p:strVal val="#ppt_x"/>
                                          </p:val>
                                        </p:tav>
                                      </p:tavLst>
                                    </p:anim>
                                    <p:anim calcmode="lin" valueType="num">
                                      <p:cBhvr additive="base">
                                        <p:cTn id="161" dur="500" fill="hold"/>
                                        <p:tgtEl>
                                          <p:spTgt spid="36"/>
                                        </p:tgtEl>
                                        <p:attrNameLst>
                                          <p:attrName>ppt_y</p:attrName>
                                        </p:attrNameLst>
                                      </p:cBhvr>
                                      <p:tavLst>
                                        <p:tav tm="0">
                                          <p:val>
                                            <p:strVal val="#ppt_y"/>
                                          </p:val>
                                        </p:tav>
                                        <p:tav tm="100000">
                                          <p:val>
                                            <p:strVal val="#ppt_y"/>
                                          </p:val>
                                        </p:tav>
                                      </p:tavLst>
                                    </p:anim>
                                  </p:childTnLst>
                                </p:cTn>
                              </p:par>
                              <p:par>
                                <p:cTn id="162" presetID="2" presetClass="entr" presetSubtype="2" fill="hold" grpId="0" nodeType="withEffect">
                                  <p:stCondLst>
                                    <p:cond delay="1250"/>
                                  </p:stCondLst>
                                  <p:childTnLst>
                                    <p:set>
                                      <p:cBhvr>
                                        <p:cTn id="163" dur="1" fill="hold">
                                          <p:stCondLst>
                                            <p:cond delay="0"/>
                                          </p:stCondLst>
                                        </p:cTn>
                                        <p:tgtEl>
                                          <p:spTgt spid="38"/>
                                        </p:tgtEl>
                                        <p:attrNameLst>
                                          <p:attrName>style.visibility</p:attrName>
                                        </p:attrNameLst>
                                      </p:cBhvr>
                                      <p:to>
                                        <p:strVal val="visible"/>
                                      </p:to>
                                    </p:set>
                                    <p:anim calcmode="lin" valueType="num">
                                      <p:cBhvr additive="base">
                                        <p:cTn id="164" dur="500" fill="hold"/>
                                        <p:tgtEl>
                                          <p:spTgt spid="38"/>
                                        </p:tgtEl>
                                        <p:attrNameLst>
                                          <p:attrName>ppt_x</p:attrName>
                                        </p:attrNameLst>
                                      </p:cBhvr>
                                      <p:tavLst>
                                        <p:tav tm="0">
                                          <p:val>
                                            <p:strVal val="1+#ppt_w/2"/>
                                          </p:val>
                                        </p:tav>
                                        <p:tav tm="100000">
                                          <p:val>
                                            <p:strVal val="#ppt_x"/>
                                          </p:val>
                                        </p:tav>
                                      </p:tavLst>
                                    </p:anim>
                                    <p:anim calcmode="lin" valueType="num">
                                      <p:cBhvr additive="base">
                                        <p:cTn id="165" dur="500" fill="hold"/>
                                        <p:tgtEl>
                                          <p:spTgt spid="38"/>
                                        </p:tgtEl>
                                        <p:attrNameLst>
                                          <p:attrName>ppt_y</p:attrName>
                                        </p:attrNameLst>
                                      </p:cBhvr>
                                      <p:tavLst>
                                        <p:tav tm="0">
                                          <p:val>
                                            <p:strVal val="#ppt_y"/>
                                          </p:val>
                                        </p:tav>
                                        <p:tav tm="100000">
                                          <p:val>
                                            <p:strVal val="#ppt_y"/>
                                          </p:val>
                                        </p:tav>
                                      </p:tavLst>
                                    </p:anim>
                                  </p:childTnLst>
                                </p:cTn>
                              </p:par>
                            </p:childTnLst>
                          </p:cTn>
                        </p:par>
                        <p:par>
                          <p:cTn id="166" fill="hold">
                            <p:stCondLst>
                              <p:cond delay="4250"/>
                            </p:stCondLst>
                            <p:childTnLst>
                              <p:par>
                                <p:cTn id="167" presetID="22" presetClass="entr" presetSubtype="4" fill="hold" grpId="0" nodeType="afterEffect">
                                  <p:stCondLst>
                                    <p:cond delay="0"/>
                                  </p:stCondLst>
                                  <p:childTnLst>
                                    <p:set>
                                      <p:cBhvr>
                                        <p:cTn id="168" dur="1" fill="hold">
                                          <p:stCondLst>
                                            <p:cond delay="0"/>
                                          </p:stCondLst>
                                        </p:cTn>
                                        <p:tgtEl>
                                          <p:spTgt spid="49"/>
                                        </p:tgtEl>
                                        <p:attrNameLst>
                                          <p:attrName>style.visibility</p:attrName>
                                        </p:attrNameLst>
                                      </p:cBhvr>
                                      <p:to>
                                        <p:strVal val="visible"/>
                                      </p:to>
                                    </p:set>
                                    <p:animEffect transition="in" filter="wipe(down)">
                                      <p:cBhvr>
                                        <p:cTn id="169" dur="500"/>
                                        <p:tgtEl>
                                          <p:spTgt spid="49"/>
                                        </p:tgtEl>
                                      </p:cBhvr>
                                    </p:animEffect>
                                  </p:childTnLst>
                                </p:cTn>
                              </p:par>
                            </p:childTnLst>
                          </p:cTn>
                        </p:par>
                        <p:par>
                          <p:cTn id="170" fill="hold">
                            <p:stCondLst>
                              <p:cond delay="4750"/>
                            </p:stCondLst>
                            <p:childTnLst>
                              <p:par>
                                <p:cTn id="171" presetID="10" presetClass="entr" presetSubtype="0" fill="hold" grpId="0" nodeType="afterEffect">
                                  <p:stCondLst>
                                    <p:cond delay="0"/>
                                  </p:stCondLst>
                                  <p:childTnLst>
                                    <p:set>
                                      <p:cBhvr>
                                        <p:cTn id="172" dur="1" fill="hold">
                                          <p:stCondLst>
                                            <p:cond delay="0"/>
                                          </p:stCondLst>
                                        </p:cTn>
                                        <p:tgtEl>
                                          <p:spTgt spid="43"/>
                                        </p:tgtEl>
                                        <p:attrNameLst>
                                          <p:attrName>style.visibility</p:attrName>
                                        </p:attrNameLst>
                                      </p:cBhvr>
                                      <p:to>
                                        <p:strVal val="visible"/>
                                      </p:to>
                                    </p:set>
                                    <p:animEffect transition="in" filter="fade">
                                      <p:cBhvr>
                                        <p:cTn id="173" dur="500"/>
                                        <p:tgtEl>
                                          <p:spTgt spid="43"/>
                                        </p:tgtEl>
                                      </p:cBhvr>
                                    </p:animEffect>
                                  </p:childTnLst>
                                </p:cTn>
                              </p:par>
                            </p:childTnLst>
                          </p:cTn>
                        </p:par>
                        <p:par>
                          <p:cTn id="174" fill="hold">
                            <p:stCondLst>
                              <p:cond delay="5250"/>
                            </p:stCondLst>
                            <p:childTnLst>
                              <p:par>
                                <p:cTn id="175" presetID="31" presetClass="entr" presetSubtype="0" fill="hold" grpId="0" nodeType="afterEffect">
                                  <p:stCondLst>
                                    <p:cond delay="0"/>
                                  </p:stCondLst>
                                  <p:childTnLst>
                                    <p:set>
                                      <p:cBhvr>
                                        <p:cTn id="176" dur="1" fill="hold">
                                          <p:stCondLst>
                                            <p:cond delay="0"/>
                                          </p:stCondLst>
                                        </p:cTn>
                                        <p:tgtEl>
                                          <p:spTgt spid="44"/>
                                        </p:tgtEl>
                                        <p:attrNameLst>
                                          <p:attrName>style.visibility</p:attrName>
                                        </p:attrNameLst>
                                      </p:cBhvr>
                                      <p:to>
                                        <p:strVal val="visible"/>
                                      </p:to>
                                    </p:set>
                                    <p:anim calcmode="lin" valueType="num">
                                      <p:cBhvr>
                                        <p:cTn id="177" dur="1000" fill="hold"/>
                                        <p:tgtEl>
                                          <p:spTgt spid="44"/>
                                        </p:tgtEl>
                                        <p:attrNameLst>
                                          <p:attrName>ppt_w</p:attrName>
                                        </p:attrNameLst>
                                      </p:cBhvr>
                                      <p:tavLst>
                                        <p:tav tm="0">
                                          <p:val>
                                            <p:fltVal val="0"/>
                                          </p:val>
                                        </p:tav>
                                        <p:tav tm="100000">
                                          <p:val>
                                            <p:strVal val="#ppt_w"/>
                                          </p:val>
                                        </p:tav>
                                      </p:tavLst>
                                    </p:anim>
                                    <p:anim calcmode="lin" valueType="num">
                                      <p:cBhvr>
                                        <p:cTn id="178" dur="1000" fill="hold"/>
                                        <p:tgtEl>
                                          <p:spTgt spid="44"/>
                                        </p:tgtEl>
                                        <p:attrNameLst>
                                          <p:attrName>ppt_h</p:attrName>
                                        </p:attrNameLst>
                                      </p:cBhvr>
                                      <p:tavLst>
                                        <p:tav tm="0">
                                          <p:val>
                                            <p:fltVal val="0"/>
                                          </p:val>
                                        </p:tav>
                                        <p:tav tm="100000">
                                          <p:val>
                                            <p:strVal val="#ppt_h"/>
                                          </p:val>
                                        </p:tav>
                                      </p:tavLst>
                                    </p:anim>
                                    <p:anim calcmode="lin" valueType="num">
                                      <p:cBhvr>
                                        <p:cTn id="179" dur="1000" fill="hold"/>
                                        <p:tgtEl>
                                          <p:spTgt spid="44"/>
                                        </p:tgtEl>
                                        <p:attrNameLst>
                                          <p:attrName>style.rotation</p:attrName>
                                        </p:attrNameLst>
                                      </p:cBhvr>
                                      <p:tavLst>
                                        <p:tav tm="0">
                                          <p:val>
                                            <p:fltVal val="90"/>
                                          </p:val>
                                        </p:tav>
                                        <p:tav tm="100000">
                                          <p:val>
                                            <p:fltVal val="0"/>
                                          </p:val>
                                        </p:tav>
                                      </p:tavLst>
                                    </p:anim>
                                    <p:animEffect transition="in" filter="fade">
                                      <p:cBhvr>
                                        <p:cTn id="180" dur="1000"/>
                                        <p:tgtEl>
                                          <p:spTgt spid="44"/>
                                        </p:tgtEl>
                                      </p:cBhvr>
                                    </p:animEffect>
                                  </p:childTnLst>
                                </p:cTn>
                              </p:par>
                              <p:par>
                                <p:cTn id="181" presetID="2" presetClass="entr" presetSubtype="8" fill="hold" nodeType="withEffect">
                                  <p:stCondLst>
                                    <p:cond delay="750"/>
                                  </p:stCondLst>
                                  <p:childTnLst>
                                    <p:set>
                                      <p:cBhvr>
                                        <p:cTn id="182" dur="1" fill="hold">
                                          <p:stCondLst>
                                            <p:cond delay="0"/>
                                          </p:stCondLst>
                                        </p:cTn>
                                        <p:tgtEl>
                                          <p:spTgt spid="46"/>
                                        </p:tgtEl>
                                        <p:attrNameLst>
                                          <p:attrName>style.visibility</p:attrName>
                                        </p:attrNameLst>
                                      </p:cBhvr>
                                      <p:to>
                                        <p:strVal val="visible"/>
                                      </p:to>
                                    </p:set>
                                    <p:anim calcmode="lin" valueType="num">
                                      <p:cBhvr additive="base">
                                        <p:cTn id="183" dur="500" fill="hold"/>
                                        <p:tgtEl>
                                          <p:spTgt spid="46"/>
                                        </p:tgtEl>
                                        <p:attrNameLst>
                                          <p:attrName>ppt_x</p:attrName>
                                        </p:attrNameLst>
                                      </p:cBhvr>
                                      <p:tavLst>
                                        <p:tav tm="0">
                                          <p:val>
                                            <p:strVal val="0-#ppt_w/2"/>
                                          </p:val>
                                        </p:tav>
                                        <p:tav tm="100000">
                                          <p:val>
                                            <p:strVal val="#ppt_x"/>
                                          </p:val>
                                        </p:tav>
                                      </p:tavLst>
                                    </p:anim>
                                    <p:anim calcmode="lin" valueType="num">
                                      <p:cBhvr additive="base">
                                        <p:cTn id="184" dur="500" fill="hold"/>
                                        <p:tgtEl>
                                          <p:spTgt spid="46"/>
                                        </p:tgtEl>
                                        <p:attrNameLst>
                                          <p:attrName>ppt_y</p:attrName>
                                        </p:attrNameLst>
                                      </p:cBhvr>
                                      <p:tavLst>
                                        <p:tav tm="0">
                                          <p:val>
                                            <p:strVal val="#ppt_y"/>
                                          </p:val>
                                        </p:tav>
                                        <p:tav tm="100000">
                                          <p:val>
                                            <p:strVal val="#ppt_y"/>
                                          </p:val>
                                        </p:tav>
                                      </p:tavLst>
                                    </p:anim>
                                  </p:childTnLst>
                                </p:cTn>
                              </p:par>
                              <p:par>
                                <p:cTn id="185" presetID="2" presetClass="entr" presetSubtype="2" fill="hold" grpId="0" nodeType="withEffect">
                                  <p:stCondLst>
                                    <p:cond delay="750"/>
                                  </p:stCondLst>
                                  <p:childTnLst>
                                    <p:set>
                                      <p:cBhvr>
                                        <p:cTn id="186" dur="1" fill="hold">
                                          <p:stCondLst>
                                            <p:cond delay="0"/>
                                          </p:stCondLst>
                                        </p:cTn>
                                        <p:tgtEl>
                                          <p:spTgt spid="45"/>
                                        </p:tgtEl>
                                        <p:attrNameLst>
                                          <p:attrName>style.visibility</p:attrName>
                                        </p:attrNameLst>
                                      </p:cBhvr>
                                      <p:to>
                                        <p:strVal val="visible"/>
                                      </p:to>
                                    </p:set>
                                    <p:anim calcmode="lin" valueType="num">
                                      <p:cBhvr additive="base">
                                        <p:cTn id="187" dur="500" fill="hold"/>
                                        <p:tgtEl>
                                          <p:spTgt spid="45"/>
                                        </p:tgtEl>
                                        <p:attrNameLst>
                                          <p:attrName>ppt_x</p:attrName>
                                        </p:attrNameLst>
                                      </p:cBhvr>
                                      <p:tavLst>
                                        <p:tav tm="0">
                                          <p:val>
                                            <p:strVal val="1+#ppt_w/2"/>
                                          </p:val>
                                        </p:tav>
                                        <p:tav tm="100000">
                                          <p:val>
                                            <p:strVal val="#ppt_x"/>
                                          </p:val>
                                        </p:tav>
                                      </p:tavLst>
                                    </p:anim>
                                    <p:anim calcmode="lin" valueType="num">
                                      <p:cBhvr additive="base">
                                        <p:cTn id="188" dur="500" fill="hold"/>
                                        <p:tgtEl>
                                          <p:spTgt spid="45"/>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250"/>
                                  </p:stCondLst>
                                  <p:childTnLst>
                                    <p:set>
                                      <p:cBhvr>
                                        <p:cTn id="190" dur="1" fill="hold">
                                          <p:stCondLst>
                                            <p:cond delay="0"/>
                                          </p:stCondLst>
                                        </p:cTn>
                                        <p:tgtEl>
                                          <p:spTgt spid="47"/>
                                        </p:tgtEl>
                                        <p:attrNameLst>
                                          <p:attrName>style.visibility</p:attrName>
                                        </p:attrNameLst>
                                      </p:cBhvr>
                                      <p:to>
                                        <p:strVal val="visible"/>
                                      </p:to>
                                    </p:set>
                                    <p:anim calcmode="lin" valueType="num">
                                      <p:cBhvr additive="base">
                                        <p:cTn id="191" dur="500" fill="hold"/>
                                        <p:tgtEl>
                                          <p:spTgt spid="47"/>
                                        </p:tgtEl>
                                        <p:attrNameLst>
                                          <p:attrName>ppt_x</p:attrName>
                                        </p:attrNameLst>
                                      </p:cBhvr>
                                      <p:tavLst>
                                        <p:tav tm="0">
                                          <p:val>
                                            <p:strVal val="0-#ppt_w/2"/>
                                          </p:val>
                                        </p:tav>
                                        <p:tav tm="100000">
                                          <p:val>
                                            <p:strVal val="#ppt_x"/>
                                          </p:val>
                                        </p:tav>
                                      </p:tavLst>
                                    </p:anim>
                                    <p:anim calcmode="lin" valueType="num">
                                      <p:cBhvr additive="base">
                                        <p:cTn id="192" dur="500" fill="hold"/>
                                        <p:tgtEl>
                                          <p:spTgt spid="47"/>
                                        </p:tgtEl>
                                        <p:attrNameLst>
                                          <p:attrName>ppt_y</p:attrName>
                                        </p:attrNameLst>
                                      </p:cBhvr>
                                      <p:tavLst>
                                        <p:tav tm="0">
                                          <p:val>
                                            <p:strVal val="#ppt_y"/>
                                          </p:val>
                                        </p:tav>
                                        <p:tav tm="100000">
                                          <p:val>
                                            <p:strVal val="#ppt_y"/>
                                          </p:val>
                                        </p:tav>
                                      </p:tavLst>
                                    </p:anim>
                                  </p:childTnLst>
                                </p:cTn>
                              </p:par>
                              <p:par>
                                <p:cTn id="193" presetID="2" presetClass="entr" presetSubtype="2" fill="hold" grpId="0" nodeType="withEffect">
                                  <p:stCondLst>
                                    <p:cond delay="1250"/>
                                  </p:stCondLst>
                                  <p:childTnLst>
                                    <p:set>
                                      <p:cBhvr>
                                        <p:cTn id="194" dur="1" fill="hold">
                                          <p:stCondLst>
                                            <p:cond delay="0"/>
                                          </p:stCondLst>
                                        </p:cTn>
                                        <p:tgtEl>
                                          <p:spTgt spid="48"/>
                                        </p:tgtEl>
                                        <p:attrNameLst>
                                          <p:attrName>style.visibility</p:attrName>
                                        </p:attrNameLst>
                                      </p:cBhvr>
                                      <p:to>
                                        <p:strVal val="visible"/>
                                      </p:to>
                                    </p:set>
                                    <p:anim calcmode="lin" valueType="num">
                                      <p:cBhvr additive="base">
                                        <p:cTn id="195" dur="500" fill="hold"/>
                                        <p:tgtEl>
                                          <p:spTgt spid="48"/>
                                        </p:tgtEl>
                                        <p:attrNameLst>
                                          <p:attrName>ppt_x</p:attrName>
                                        </p:attrNameLst>
                                      </p:cBhvr>
                                      <p:tavLst>
                                        <p:tav tm="0">
                                          <p:val>
                                            <p:strVal val="1+#ppt_w/2"/>
                                          </p:val>
                                        </p:tav>
                                        <p:tav tm="100000">
                                          <p:val>
                                            <p:strVal val="#ppt_x"/>
                                          </p:val>
                                        </p:tav>
                                      </p:tavLst>
                                    </p:anim>
                                    <p:anim calcmode="lin" valueType="num">
                                      <p:cBhvr additive="base">
                                        <p:cTn id="19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31" presetClass="entr" presetSubtype="0" fill="hold" grpId="0" nodeType="clickEffect">
                                  <p:stCondLst>
                                    <p:cond delay="0"/>
                                  </p:stCondLst>
                                  <p:childTnLst>
                                    <p:set>
                                      <p:cBhvr>
                                        <p:cTn id="200" dur="1" fill="hold">
                                          <p:stCondLst>
                                            <p:cond delay="0"/>
                                          </p:stCondLst>
                                        </p:cTn>
                                        <p:tgtEl>
                                          <p:spTgt spid="42"/>
                                        </p:tgtEl>
                                        <p:attrNameLst>
                                          <p:attrName>style.visibility</p:attrName>
                                        </p:attrNameLst>
                                      </p:cBhvr>
                                      <p:to>
                                        <p:strVal val="visible"/>
                                      </p:to>
                                    </p:set>
                                    <p:anim calcmode="lin" valueType="num">
                                      <p:cBhvr>
                                        <p:cTn id="201" dur="1000" fill="hold"/>
                                        <p:tgtEl>
                                          <p:spTgt spid="42"/>
                                        </p:tgtEl>
                                        <p:attrNameLst>
                                          <p:attrName>ppt_w</p:attrName>
                                        </p:attrNameLst>
                                      </p:cBhvr>
                                      <p:tavLst>
                                        <p:tav tm="0">
                                          <p:val>
                                            <p:fltVal val="0"/>
                                          </p:val>
                                        </p:tav>
                                        <p:tav tm="100000">
                                          <p:val>
                                            <p:strVal val="#ppt_w"/>
                                          </p:val>
                                        </p:tav>
                                      </p:tavLst>
                                    </p:anim>
                                    <p:anim calcmode="lin" valueType="num">
                                      <p:cBhvr>
                                        <p:cTn id="202" dur="1000" fill="hold"/>
                                        <p:tgtEl>
                                          <p:spTgt spid="42"/>
                                        </p:tgtEl>
                                        <p:attrNameLst>
                                          <p:attrName>ppt_h</p:attrName>
                                        </p:attrNameLst>
                                      </p:cBhvr>
                                      <p:tavLst>
                                        <p:tav tm="0">
                                          <p:val>
                                            <p:fltVal val="0"/>
                                          </p:val>
                                        </p:tav>
                                        <p:tav tm="100000">
                                          <p:val>
                                            <p:strVal val="#ppt_h"/>
                                          </p:val>
                                        </p:tav>
                                      </p:tavLst>
                                    </p:anim>
                                    <p:anim calcmode="lin" valueType="num">
                                      <p:cBhvr>
                                        <p:cTn id="203" dur="1000" fill="hold"/>
                                        <p:tgtEl>
                                          <p:spTgt spid="42"/>
                                        </p:tgtEl>
                                        <p:attrNameLst>
                                          <p:attrName>style.rotation</p:attrName>
                                        </p:attrNameLst>
                                      </p:cBhvr>
                                      <p:tavLst>
                                        <p:tav tm="0">
                                          <p:val>
                                            <p:fltVal val="90"/>
                                          </p:val>
                                        </p:tav>
                                        <p:tav tm="100000">
                                          <p:val>
                                            <p:fltVal val="0"/>
                                          </p:val>
                                        </p:tav>
                                      </p:tavLst>
                                    </p:anim>
                                    <p:animEffect transition="in" filter="fade">
                                      <p:cBhvr>
                                        <p:cTn id="204" dur="1000"/>
                                        <p:tgtEl>
                                          <p:spTgt spid="42"/>
                                        </p:tgtEl>
                                      </p:cBhvr>
                                    </p:animEffect>
                                  </p:childTnLst>
                                </p:cTn>
                              </p:par>
                            </p:childTnLst>
                          </p:cTn>
                        </p:par>
                        <p:par>
                          <p:cTn id="205" fill="hold">
                            <p:stCondLst>
                              <p:cond delay="1000"/>
                            </p:stCondLst>
                            <p:childTnLst>
                              <p:par>
                                <p:cTn id="206" presetID="22" presetClass="entr" presetSubtype="8" fill="hold" grpId="0" nodeType="afterEffect">
                                  <p:stCondLst>
                                    <p:cond delay="0"/>
                                  </p:stCondLst>
                                  <p:childTnLst>
                                    <p:set>
                                      <p:cBhvr>
                                        <p:cTn id="207" dur="1" fill="hold">
                                          <p:stCondLst>
                                            <p:cond delay="0"/>
                                          </p:stCondLst>
                                        </p:cTn>
                                        <p:tgtEl>
                                          <p:spTgt spid="41"/>
                                        </p:tgtEl>
                                        <p:attrNameLst>
                                          <p:attrName>style.visibility</p:attrName>
                                        </p:attrNameLst>
                                      </p:cBhvr>
                                      <p:to>
                                        <p:strVal val="visible"/>
                                      </p:to>
                                    </p:set>
                                    <p:animEffect transition="in" filter="wipe(left)">
                                      <p:cBhvr>
                                        <p:cTn id="208" dur="500"/>
                                        <p:tgtEl>
                                          <p:spTgt spid="41"/>
                                        </p:tgtEl>
                                      </p:cBhvr>
                                    </p:animEffect>
                                  </p:childTnLst>
                                </p:cTn>
                              </p:par>
                            </p:childTnLst>
                          </p:cTn>
                        </p:par>
                        <p:par>
                          <p:cTn id="209" fill="hold">
                            <p:stCondLst>
                              <p:cond delay="1500"/>
                            </p:stCondLst>
                            <p:childTnLst>
                              <p:par>
                                <p:cTn id="210" presetID="10" presetClass="entr" presetSubtype="0" fill="hold" grpId="0" nodeType="afterEffect">
                                  <p:stCondLst>
                                    <p:cond delay="0"/>
                                  </p:stCondLst>
                                  <p:childTnLst>
                                    <p:set>
                                      <p:cBhvr>
                                        <p:cTn id="211" dur="1" fill="hold">
                                          <p:stCondLst>
                                            <p:cond delay="0"/>
                                          </p:stCondLst>
                                        </p:cTn>
                                        <p:tgtEl>
                                          <p:spTgt spid="50"/>
                                        </p:tgtEl>
                                        <p:attrNameLst>
                                          <p:attrName>style.visibility</p:attrName>
                                        </p:attrNameLst>
                                      </p:cBhvr>
                                      <p:to>
                                        <p:strVal val="visible"/>
                                      </p:to>
                                    </p:set>
                                    <p:animEffect transition="in" filter="fade">
                                      <p:cBhvr>
                                        <p:cTn id="212" dur="500"/>
                                        <p:tgtEl>
                                          <p:spTgt spid="50"/>
                                        </p:tgtEl>
                                      </p:cBhvr>
                                    </p:animEffect>
                                  </p:childTnLst>
                                </p:cTn>
                              </p:par>
                            </p:childTnLst>
                          </p:cTn>
                        </p:par>
                        <p:par>
                          <p:cTn id="213" fill="hold">
                            <p:stCondLst>
                              <p:cond delay="2000"/>
                            </p:stCondLst>
                            <p:childTnLst>
                              <p:par>
                                <p:cTn id="214" presetID="31" presetClass="entr" presetSubtype="0" fill="hold" grpId="0" nodeType="afterEffect">
                                  <p:stCondLst>
                                    <p:cond delay="0"/>
                                  </p:stCondLst>
                                  <p:childTnLst>
                                    <p:set>
                                      <p:cBhvr>
                                        <p:cTn id="215" dur="1" fill="hold">
                                          <p:stCondLst>
                                            <p:cond delay="0"/>
                                          </p:stCondLst>
                                        </p:cTn>
                                        <p:tgtEl>
                                          <p:spTgt spid="51"/>
                                        </p:tgtEl>
                                        <p:attrNameLst>
                                          <p:attrName>style.visibility</p:attrName>
                                        </p:attrNameLst>
                                      </p:cBhvr>
                                      <p:to>
                                        <p:strVal val="visible"/>
                                      </p:to>
                                    </p:set>
                                    <p:anim calcmode="lin" valueType="num">
                                      <p:cBhvr>
                                        <p:cTn id="216" dur="1000" fill="hold"/>
                                        <p:tgtEl>
                                          <p:spTgt spid="51"/>
                                        </p:tgtEl>
                                        <p:attrNameLst>
                                          <p:attrName>ppt_w</p:attrName>
                                        </p:attrNameLst>
                                      </p:cBhvr>
                                      <p:tavLst>
                                        <p:tav tm="0">
                                          <p:val>
                                            <p:fltVal val="0"/>
                                          </p:val>
                                        </p:tav>
                                        <p:tav tm="100000">
                                          <p:val>
                                            <p:strVal val="#ppt_w"/>
                                          </p:val>
                                        </p:tav>
                                      </p:tavLst>
                                    </p:anim>
                                    <p:anim calcmode="lin" valueType="num">
                                      <p:cBhvr>
                                        <p:cTn id="217" dur="1000" fill="hold"/>
                                        <p:tgtEl>
                                          <p:spTgt spid="51"/>
                                        </p:tgtEl>
                                        <p:attrNameLst>
                                          <p:attrName>ppt_h</p:attrName>
                                        </p:attrNameLst>
                                      </p:cBhvr>
                                      <p:tavLst>
                                        <p:tav tm="0">
                                          <p:val>
                                            <p:fltVal val="0"/>
                                          </p:val>
                                        </p:tav>
                                        <p:tav tm="100000">
                                          <p:val>
                                            <p:strVal val="#ppt_h"/>
                                          </p:val>
                                        </p:tav>
                                      </p:tavLst>
                                    </p:anim>
                                    <p:anim calcmode="lin" valueType="num">
                                      <p:cBhvr>
                                        <p:cTn id="218" dur="1000" fill="hold"/>
                                        <p:tgtEl>
                                          <p:spTgt spid="51"/>
                                        </p:tgtEl>
                                        <p:attrNameLst>
                                          <p:attrName>style.rotation</p:attrName>
                                        </p:attrNameLst>
                                      </p:cBhvr>
                                      <p:tavLst>
                                        <p:tav tm="0">
                                          <p:val>
                                            <p:fltVal val="90"/>
                                          </p:val>
                                        </p:tav>
                                        <p:tav tm="100000">
                                          <p:val>
                                            <p:fltVal val="0"/>
                                          </p:val>
                                        </p:tav>
                                      </p:tavLst>
                                    </p:anim>
                                    <p:animEffect transition="in" filter="fade">
                                      <p:cBhvr>
                                        <p:cTn id="219" dur="1000"/>
                                        <p:tgtEl>
                                          <p:spTgt spid="51"/>
                                        </p:tgtEl>
                                      </p:cBhvr>
                                    </p:animEffect>
                                  </p:childTnLst>
                                </p:cTn>
                              </p:par>
                              <p:par>
                                <p:cTn id="220" presetID="2" presetClass="entr" presetSubtype="8" fill="hold" nodeType="withEffect">
                                  <p:stCondLst>
                                    <p:cond delay="750"/>
                                  </p:stCondLst>
                                  <p:childTnLst>
                                    <p:set>
                                      <p:cBhvr>
                                        <p:cTn id="221" dur="1" fill="hold">
                                          <p:stCondLst>
                                            <p:cond delay="0"/>
                                          </p:stCondLst>
                                        </p:cTn>
                                        <p:tgtEl>
                                          <p:spTgt spid="53"/>
                                        </p:tgtEl>
                                        <p:attrNameLst>
                                          <p:attrName>style.visibility</p:attrName>
                                        </p:attrNameLst>
                                      </p:cBhvr>
                                      <p:to>
                                        <p:strVal val="visible"/>
                                      </p:to>
                                    </p:set>
                                    <p:anim calcmode="lin" valueType="num">
                                      <p:cBhvr additive="base">
                                        <p:cTn id="222" dur="500" fill="hold"/>
                                        <p:tgtEl>
                                          <p:spTgt spid="53"/>
                                        </p:tgtEl>
                                        <p:attrNameLst>
                                          <p:attrName>ppt_x</p:attrName>
                                        </p:attrNameLst>
                                      </p:cBhvr>
                                      <p:tavLst>
                                        <p:tav tm="0">
                                          <p:val>
                                            <p:strVal val="0-#ppt_w/2"/>
                                          </p:val>
                                        </p:tav>
                                        <p:tav tm="100000">
                                          <p:val>
                                            <p:strVal val="#ppt_x"/>
                                          </p:val>
                                        </p:tav>
                                      </p:tavLst>
                                    </p:anim>
                                    <p:anim calcmode="lin" valueType="num">
                                      <p:cBhvr additive="base">
                                        <p:cTn id="223" dur="500" fill="hold"/>
                                        <p:tgtEl>
                                          <p:spTgt spid="53"/>
                                        </p:tgtEl>
                                        <p:attrNameLst>
                                          <p:attrName>ppt_y</p:attrName>
                                        </p:attrNameLst>
                                      </p:cBhvr>
                                      <p:tavLst>
                                        <p:tav tm="0">
                                          <p:val>
                                            <p:strVal val="#ppt_y"/>
                                          </p:val>
                                        </p:tav>
                                        <p:tav tm="100000">
                                          <p:val>
                                            <p:strVal val="#ppt_y"/>
                                          </p:val>
                                        </p:tav>
                                      </p:tavLst>
                                    </p:anim>
                                  </p:childTnLst>
                                </p:cTn>
                              </p:par>
                              <p:par>
                                <p:cTn id="224" presetID="2" presetClass="entr" presetSubtype="2" fill="hold" grpId="0" nodeType="withEffect">
                                  <p:stCondLst>
                                    <p:cond delay="750"/>
                                  </p:stCondLst>
                                  <p:childTnLst>
                                    <p:set>
                                      <p:cBhvr>
                                        <p:cTn id="225" dur="1" fill="hold">
                                          <p:stCondLst>
                                            <p:cond delay="0"/>
                                          </p:stCondLst>
                                        </p:cTn>
                                        <p:tgtEl>
                                          <p:spTgt spid="52"/>
                                        </p:tgtEl>
                                        <p:attrNameLst>
                                          <p:attrName>style.visibility</p:attrName>
                                        </p:attrNameLst>
                                      </p:cBhvr>
                                      <p:to>
                                        <p:strVal val="visible"/>
                                      </p:to>
                                    </p:set>
                                    <p:anim calcmode="lin" valueType="num">
                                      <p:cBhvr additive="base">
                                        <p:cTn id="226" dur="500" fill="hold"/>
                                        <p:tgtEl>
                                          <p:spTgt spid="52"/>
                                        </p:tgtEl>
                                        <p:attrNameLst>
                                          <p:attrName>ppt_x</p:attrName>
                                        </p:attrNameLst>
                                      </p:cBhvr>
                                      <p:tavLst>
                                        <p:tav tm="0">
                                          <p:val>
                                            <p:strVal val="1+#ppt_w/2"/>
                                          </p:val>
                                        </p:tav>
                                        <p:tav tm="100000">
                                          <p:val>
                                            <p:strVal val="#ppt_x"/>
                                          </p:val>
                                        </p:tav>
                                      </p:tavLst>
                                    </p:anim>
                                    <p:anim calcmode="lin" valueType="num">
                                      <p:cBhvr additive="base">
                                        <p:cTn id="227" dur="500" fill="hold"/>
                                        <p:tgtEl>
                                          <p:spTgt spid="52"/>
                                        </p:tgtEl>
                                        <p:attrNameLst>
                                          <p:attrName>ppt_y</p:attrName>
                                        </p:attrNameLst>
                                      </p:cBhvr>
                                      <p:tavLst>
                                        <p:tav tm="0">
                                          <p:val>
                                            <p:strVal val="#ppt_y"/>
                                          </p:val>
                                        </p:tav>
                                        <p:tav tm="100000">
                                          <p:val>
                                            <p:strVal val="#ppt_y"/>
                                          </p:val>
                                        </p:tav>
                                      </p:tavLst>
                                    </p:anim>
                                  </p:childTnLst>
                                </p:cTn>
                              </p:par>
                              <p:par>
                                <p:cTn id="228" presetID="2" presetClass="entr" presetSubtype="8" fill="hold" grpId="0" nodeType="withEffect">
                                  <p:stCondLst>
                                    <p:cond delay="1250"/>
                                  </p:stCondLst>
                                  <p:childTnLst>
                                    <p:set>
                                      <p:cBhvr>
                                        <p:cTn id="229" dur="1" fill="hold">
                                          <p:stCondLst>
                                            <p:cond delay="0"/>
                                          </p:stCondLst>
                                        </p:cTn>
                                        <p:tgtEl>
                                          <p:spTgt spid="54"/>
                                        </p:tgtEl>
                                        <p:attrNameLst>
                                          <p:attrName>style.visibility</p:attrName>
                                        </p:attrNameLst>
                                      </p:cBhvr>
                                      <p:to>
                                        <p:strVal val="visible"/>
                                      </p:to>
                                    </p:set>
                                    <p:anim calcmode="lin" valueType="num">
                                      <p:cBhvr additive="base">
                                        <p:cTn id="230" dur="500" fill="hold"/>
                                        <p:tgtEl>
                                          <p:spTgt spid="54"/>
                                        </p:tgtEl>
                                        <p:attrNameLst>
                                          <p:attrName>ppt_x</p:attrName>
                                        </p:attrNameLst>
                                      </p:cBhvr>
                                      <p:tavLst>
                                        <p:tav tm="0">
                                          <p:val>
                                            <p:strVal val="0-#ppt_w/2"/>
                                          </p:val>
                                        </p:tav>
                                        <p:tav tm="100000">
                                          <p:val>
                                            <p:strVal val="#ppt_x"/>
                                          </p:val>
                                        </p:tav>
                                      </p:tavLst>
                                    </p:anim>
                                    <p:anim calcmode="lin" valueType="num">
                                      <p:cBhvr additive="base">
                                        <p:cTn id="231" dur="500" fill="hold"/>
                                        <p:tgtEl>
                                          <p:spTgt spid="54"/>
                                        </p:tgtEl>
                                        <p:attrNameLst>
                                          <p:attrName>ppt_y</p:attrName>
                                        </p:attrNameLst>
                                      </p:cBhvr>
                                      <p:tavLst>
                                        <p:tav tm="0">
                                          <p:val>
                                            <p:strVal val="#ppt_y"/>
                                          </p:val>
                                        </p:tav>
                                        <p:tav tm="100000">
                                          <p:val>
                                            <p:strVal val="#ppt_y"/>
                                          </p:val>
                                        </p:tav>
                                      </p:tavLst>
                                    </p:anim>
                                  </p:childTnLst>
                                </p:cTn>
                              </p:par>
                              <p:par>
                                <p:cTn id="232" presetID="2" presetClass="entr" presetSubtype="2" fill="hold" grpId="0" nodeType="withEffect">
                                  <p:stCondLst>
                                    <p:cond delay="1250"/>
                                  </p:stCondLst>
                                  <p:childTnLst>
                                    <p:set>
                                      <p:cBhvr>
                                        <p:cTn id="233" dur="1" fill="hold">
                                          <p:stCondLst>
                                            <p:cond delay="0"/>
                                          </p:stCondLst>
                                        </p:cTn>
                                        <p:tgtEl>
                                          <p:spTgt spid="55"/>
                                        </p:tgtEl>
                                        <p:attrNameLst>
                                          <p:attrName>style.visibility</p:attrName>
                                        </p:attrNameLst>
                                      </p:cBhvr>
                                      <p:to>
                                        <p:strVal val="visible"/>
                                      </p:to>
                                    </p:set>
                                    <p:anim calcmode="lin" valueType="num">
                                      <p:cBhvr additive="base">
                                        <p:cTn id="234" dur="500" fill="hold"/>
                                        <p:tgtEl>
                                          <p:spTgt spid="55"/>
                                        </p:tgtEl>
                                        <p:attrNameLst>
                                          <p:attrName>ppt_x</p:attrName>
                                        </p:attrNameLst>
                                      </p:cBhvr>
                                      <p:tavLst>
                                        <p:tav tm="0">
                                          <p:val>
                                            <p:strVal val="1+#ppt_w/2"/>
                                          </p:val>
                                        </p:tav>
                                        <p:tav tm="100000">
                                          <p:val>
                                            <p:strVal val="#ppt_x"/>
                                          </p:val>
                                        </p:tav>
                                      </p:tavLst>
                                    </p:anim>
                                    <p:anim calcmode="lin" valueType="num">
                                      <p:cBhvr additive="base">
                                        <p:cTn id="235" dur="500" fill="hold"/>
                                        <p:tgtEl>
                                          <p:spTgt spid="55"/>
                                        </p:tgtEl>
                                        <p:attrNameLst>
                                          <p:attrName>ppt_y</p:attrName>
                                        </p:attrNameLst>
                                      </p:cBhvr>
                                      <p:tavLst>
                                        <p:tav tm="0">
                                          <p:val>
                                            <p:strVal val="#ppt_y"/>
                                          </p:val>
                                        </p:tav>
                                        <p:tav tm="100000">
                                          <p:val>
                                            <p:strVal val="#ppt_y"/>
                                          </p:val>
                                        </p:tav>
                                      </p:tavLst>
                                    </p:anim>
                                  </p:childTnLst>
                                </p:cTn>
                              </p:par>
                            </p:childTnLst>
                          </p:cTn>
                        </p:par>
                        <p:par>
                          <p:cTn id="236" fill="hold">
                            <p:stCondLst>
                              <p:cond delay="3750"/>
                            </p:stCondLst>
                            <p:childTnLst>
                              <p:par>
                                <p:cTn id="237" presetID="22" presetClass="entr" presetSubtype="4" fill="hold" grpId="0" nodeType="afterEffect">
                                  <p:stCondLst>
                                    <p:cond delay="0"/>
                                  </p:stCondLst>
                                  <p:childTnLst>
                                    <p:set>
                                      <p:cBhvr>
                                        <p:cTn id="238" dur="1" fill="hold">
                                          <p:stCondLst>
                                            <p:cond delay="0"/>
                                          </p:stCondLst>
                                        </p:cTn>
                                        <p:tgtEl>
                                          <p:spTgt spid="57"/>
                                        </p:tgtEl>
                                        <p:attrNameLst>
                                          <p:attrName>style.visibility</p:attrName>
                                        </p:attrNameLst>
                                      </p:cBhvr>
                                      <p:to>
                                        <p:strVal val="visible"/>
                                      </p:to>
                                    </p:set>
                                    <p:animEffect transition="in" filter="wipe(down)">
                                      <p:cBhvr>
                                        <p:cTn id="239" dur="500"/>
                                        <p:tgtEl>
                                          <p:spTgt spid="57"/>
                                        </p:tgtEl>
                                      </p:cBhvr>
                                    </p:animEffect>
                                  </p:childTnLst>
                                </p:cTn>
                              </p:par>
                            </p:childTnLst>
                          </p:cTn>
                        </p:par>
                        <p:par>
                          <p:cTn id="240" fill="hold">
                            <p:stCondLst>
                              <p:cond delay="4250"/>
                            </p:stCondLst>
                            <p:childTnLst>
                              <p:par>
                                <p:cTn id="241" presetID="10" presetClass="entr" presetSubtype="0" fill="hold" grpId="0" nodeType="afterEffect">
                                  <p:stCondLst>
                                    <p:cond delay="0"/>
                                  </p:stCondLst>
                                  <p:childTnLst>
                                    <p:set>
                                      <p:cBhvr>
                                        <p:cTn id="242" dur="1" fill="hold">
                                          <p:stCondLst>
                                            <p:cond delay="0"/>
                                          </p:stCondLst>
                                        </p:cTn>
                                        <p:tgtEl>
                                          <p:spTgt spid="59"/>
                                        </p:tgtEl>
                                        <p:attrNameLst>
                                          <p:attrName>style.visibility</p:attrName>
                                        </p:attrNameLst>
                                      </p:cBhvr>
                                      <p:to>
                                        <p:strVal val="visible"/>
                                      </p:to>
                                    </p:set>
                                    <p:animEffect transition="in" filter="fade">
                                      <p:cBhvr>
                                        <p:cTn id="243" dur="500"/>
                                        <p:tgtEl>
                                          <p:spTgt spid="59"/>
                                        </p:tgtEl>
                                      </p:cBhvr>
                                    </p:animEffect>
                                  </p:childTnLst>
                                </p:cTn>
                              </p:par>
                            </p:childTnLst>
                          </p:cTn>
                        </p:par>
                        <p:par>
                          <p:cTn id="244" fill="hold">
                            <p:stCondLst>
                              <p:cond delay="4750"/>
                            </p:stCondLst>
                            <p:childTnLst>
                              <p:par>
                                <p:cTn id="245" presetID="31" presetClass="entr" presetSubtype="0" fill="hold" grpId="0" nodeType="afterEffect">
                                  <p:stCondLst>
                                    <p:cond delay="0"/>
                                  </p:stCondLst>
                                  <p:childTnLst>
                                    <p:set>
                                      <p:cBhvr>
                                        <p:cTn id="246" dur="1" fill="hold">
                                          <p:stCondLst>
                                            <p:cond delay="0"/>
                                          </p:stCondLst>
                                        </p:cTn>
                                        <p:tgtEl>
                                          <p:spTgt spid="60"/>
                                        </p:tgtEl>
                                        <p:attrNameLst>
                                          <p:attrName>style.visibility</p:attrName>
                                        </p:attrNameLst>
                                      </p:cBhvr>
                                      <p:to>
                                        <p:strVal val="visible"/>
                                      </p:to>
                                    </p:set>
                                    <p:anim calcmode="lin" valueType="num">
                                      <p:cBhvr>
                                        <p:cTn id="247" dur="1000" fill="hold"/>
                                        <p:tgtEl>
                                          <p:spTgt spid="60"/>
                                        </p:tgtEl>
                                        <p:attrNameLst>
                                          <p:attrName>ppt_w</p:attrName>
                                        </p:attrNameLst>
                                      </p:cBhvr>
                                      <p:tavLst>
                                        <p:tav tm="0">
                                          <p:val>
                                            <p:fltVal val="0"/>
                                          </p:val>
                                        </p:tav>
                                        <p:tav tm="100000">
                                          <p:val>
                                            <p:strVal val="#ppt_w"/>
                                          </p:val>
                                        </p:tav>
                                      </p:tavLst>
                                    </p:anim>
                                    <p:anim calcmode="lin" valueType="num">
                                      <p:cBhvr>
                                        <p:cTn id="248" dur="1000" fill="hold"/>
                                        <p:tgtEl>
                                          <p:spTgt spid="60"/>
                                        </p:tgtEl>
                                        <p:attrNameLst>
                                          <p:attrName>ppt_h</p:attrName>
                                        </p:attrNameLst>
                                      </p:cBhvr>
                                      <p:tavLst>
                                        <p:tav tm="0">
                                          <p:val>
                                            <p:fltVal val="0"/>
                                          </p:val>
                                        </p:tav>
                                        <p:tav tm="100000">
                                          <p:val>
                                            <p:strVal val="#ppt_h"/>
                                          </p:val>
                                        </p:tav>
                                      </p:tavLst>
                                    </p:anim>
                                    <p:anim calcmode="lin" valueType="num">
                                      <p:cBhvr>
                                        <p:cTn id="249" dur="1000" fill="hold"/>
                                        <p:tgtEl>
                                          <p:spTgt spid="60"/>
                                        </p:tgtEl>
                                        <p:attrNameLst>
                                          <p:attrName>style.rotation</p:attrName>
                                        </p:attrNameLst>
                                      </p:cBhvr>
                                      <p:tavLst>
                                        <p:tav tm="0">
                                          <p:val>
                                            <p:fltVal val="90"/>
                                          </p:val>
                                        </p:tav>
                                        <p:tav tm="100000">
                                          <p:val>
                                            <p:fltVal val="0"/>
                                          </p:val>
                                        </p:tav>
                                      </p:tavLst>
                                    </p:anim>
                                    <p:animEffect transition="in" filter="fade">
                                      <p:cBhvr>
                                        <p:cTn id="250" dur="1000"/>
                                        <p:tgtEl>
                                          <p:spTgt spid="60"/>
                                        </p:tgtEl>
                                      </p:cBhvr>
                                    </p:animEffect>
                                  </p:childTnLst>
                                </p:cTn>
                              </p:par>
                              <p:par>
                                <p:cTn id="251" presetID="2" presetClass="entr" presetSubtype="8" fill="hold" nodeType="withEffect">
                                  <p:stCondLst>
                                    <p:cond delay="750"/>
                                  </p:stCondLst>
                                  <p:childTnLst>
                                    <p:set>
                                      <p:cBhvr>
                                        <p:cTn id="252" dur="1" fill="hold">
                                          <p:stCondLst>
                                            <p:cond delay="0"/>
                                          </p:stCondLst>
                                        </p:cTn>
                                        <p:tgtEl>
                                          <p:spTgt spid="62"/>
                                        </p:tgtEl>
                                        <p:attrNameLst>
                                          <p:attrName>style.visibility</p:attrName>
                                        </p:attrNameLst>
                                      </p:cBhvr>
                                      <p:to>
                                        <p:strVal val="visible"/>
                                      </p:to>
                                    </p:set>
                                    <p:anim calcmode="lin" valueType="num">
                                      <p:cBhvr additive="base">
                                        <p:cTn id="253" dur="500" fill="hold"/>
                                        <p:tgtEl>
                                          <p:spTgt spid="62"/>
                                        </p:tgtEl>
                                        <p:attrNameLst>
                                          <p:attrName>ppt_x</p:attrName>
                                        </p:attrNameLst>
                                      </p:cBhvr>
                                      <p:tavLst>
                                        <p:tav tm="0">
                                          <p:val>
                                            <p:strVal val="0-#ppt_w/2"/>
                                          </p:val>
                                        </p:tav>
                                        <p:tav tm="100000">
                                          <p:val>
                                            <p:strVal val="#ppt_x"/>
                                          </p:val>
                                        </p:tav>
                                      </p:tavLst>
                                    </p:anim>
                                    <p:anim calcmode="lin" valueType="num">
                                      <p:cBhvr additive="base">
                                        <p:cTn id="254" dur="500" fill="hold"/>
                                        <p:tgtEl>
                                          <p:spTgt spid="62"/>
                                        </p:tgtEl>
                                        <p:attrNameLst>
                                          <p:attrName>ppt_y</p:attrName>
                                        </p:attrNameLst>
                                      </p:cBhvr>
                                      <p:tavLst>
                                        <p:tav tm="0">
                                          <p:val>
                                            <p:strVal val="#ppt_y"/>
                                          </p:val>
                                        </p:tav>
                                        <p:tav tm="100000">
                                          <p:val>
                                            <p:strVal val="#ppt_y"/>
                                          </p:val>
                                        </p:tav>
                                      </p:tavLst>
                                    </p:anim>
                                  </p:childTnLst>
                                </p:cTn>
                              </p:par>
                              <p:par>
                                <p:cTn id="255" presetID="2" presetClass="entr" presetSubtype="2" fill="hold" grpId="0" nodeType="withEffect">
                                  <p:stCondLst>
                                    <p:cond delay="750"/>
                                  </p:stCondLst>
                                  <p:childTnLst>
                                    <p:set>
                                      <p:cBhvr>
                                        <p:cTn id="256" dur="1" fill="hold">
                                          <p:stCondLst>
                                            <p:cond delay="0"/>
                                          </p:stCondLst>
                                        </p:cTn>
                                        <p:tgtEl>
                                          <p:spTgt spid="61"/>
                                        </p:tgtEl>
                                        <p:attrNameLst>
                                          <p:attrName>style.visibility</p:attrName>
                                        </p:attrNameLst>
                                      </p:cBhvr>
                                      <p:to>
                                        <p:strVal val="visible"/>
                                      </p:to>
                                    </p:set>
                                    <p:anim calcmode="lin" valueType="num">
                                      <p:cBhvr additive="base">
                                        <p:cTn id="257" dur="500" fill="hold"/>
                                        <p:tgtEl>
                                          <p:spTgt spid="61"/>
                                        </p:tgtEl>
                                        <p:attrNameLst>
                                          <p:attrName>ppt_x</p:attrName>
                                        </p:attrNameLst>
                                      </p:cBhvr>
                                      <p:tavLst>
                                        <p:tav tm="0">
                                          <p:val>
                                            <p:strVal val="1+#ppt_w/2"/>
                                          </p:val>
                                        </p:tav>
                                        <p:tav tm="100000">
                                          <p:val>
                                            <p:strVal val="#ppt_x"/>
                                          </p:val>
                                        </p:tav>
                                      </p:tavLst>
                                    </p:anim>
                                    <p:anim calcmode="lin" valueType="num">
                                      <p:cBhvr additive="base">
                                        <p:cTn id="258" dur="500" fill="hold"/>
                                        <p:tgtEl>
                                          <p:spTgt spid="61"/>
                                        </p:tgtEl>
                                        <p:attrNameLst>
                                          <p:attrName>ppt_y</p:attrName>
                                        </p:attrNameLst>
                                      </p:cBhvr>
                                      <p:tavLst>
                                        <p:tav tm="0">
                                          <p:val>
                                            <p:strVal val="#ppt_y"/>
                                          </p:val>
                                        </p:tav>
                                        <p:tav tm="100000">
                                          <p:val>
                                            <p:strVal val="#ppt_y"/>
                                          </p:val>
                                        </p:tav>
                                      </p:tavLst>
                                    </p:anim>
                                  </p:childTnLst>
                                </p:cTn>
                              </p:par>
                              <p:par>
                                <p:cTn id="259" presetID="2" presetClass="entr" presetSubtype="8" fill="hold" grpId="0" nodeType="withEffect">
                                  <p:stCondLst>
                                    <p:cond delay="1250"/>
                                  </p:stCondLst>
                                  <p:childTnLst>
                                    <p:set>
                                      <p:cBhvr>
                                        <p:cTn id="260" dur="1" fill="hold">
                                          <p:stCondLst>
                                            <p:cond delay="0"/>
                                          </p:stCondLst>
                                        </p:cTn>
                                        <p:tgtEl>
                                          <p:spTgt spid="63"/>
                                        </p:tgtEl>
                                        <p:attrNameLst>
                                          <p:attrName>style.visibility</p:attrName>
                                        </p:attrNameLst>
                                      </p:cBhvr>
                                      <p:to>
                                        <p:strVal val="visible"/>
                                      </p:to>
                                    </p:set>
                                    <p:anim calcmode="lin" valueType="num">
                                      <p:cBhvr additive="base">
                                        <p:cTn id="261" dur="500" fill="hold"/>
                                        <p:tgtEl>
                                          <p:spTgt spid="63"/>
                                        </p:tgtEl>
                                        <p:attrNameLst>
                                          <p:attrName>ppt_x</p:attrName>
                                        </p:attrNameLst>
                                      </p:cBhvr>
                                      <p:tavLst>
                                        <p:tav tm="0">
                                          <p:val>
                                            <p:strVal val="0-#ppt_w/2"/>
                                          </p:val>
                                        </p:tav>
                                        <p:tav tm="100000">
                                          <p:val>
                                            <p:strVal val="#ppt_x"/>
                                          </p:val>
                                        </p:tav>
                                      </p:tavLst>
                                    </p:anim>
                                    <p:anim calcmode="lin" valueType="num">
                                      <p:cBhvr additive="base">
                                        <p:cTn id="262" dur="500" fill="hold"/>
                                        <p:tgtEl>
                                          <p:spTgt spid="63"/>
                                        </p:tgtEl>
                                        <p:attrNameLst>
                                          <p:attrName>ppt_y</p:attrName>
                                        </p:attrNameLst>
                                      </p:cBhvr>
                                      <p:tavLst>
                                        <p:tav tm="0">
                                          <p:val>
                                            <p:strVal val="#ppt_y"/>
                                          </p:val>
                                        </p:tav>
                                        <p:tav tm="100000">
                                          <p:val>
                                            <p:strVal val="#ppt_y"/>
                                          </p:val>
                                        </p:tav>
                                      </p:tavLst>
                                    </p:anim>
                                  </p:childTnLst>
                                </p:cTn>
                              </p:par>
                              <p:par>
                                <p:cTn id="263" presetID="2" presetClass="entr" presetSubtype="2" fill="hold" grpId="0" nodeType="withEffect">
                                  <p:stCondLst>
                                    <p:cond delay="1250"/>
                                  </p:stCondLst>
                                  <p:childTnLst>
                                    <p:set>
                                      <p:cBhvr>
                                        <p:cTn id="264" dur="1" fill="hold">
                                          <p:stCondLst>
                                            <p:cond delay="0"/>
                                          </p:stCondLst>
                                        </p:cTn>
                                        <p:tgtEl>
                                          <p:spTgt spid="64"/>
                                        </p:tgtEl>
                                        <p:attrNameLst>
                                          <p:attrName>style.visibility</p:attrName>
                                        </p:attrNameLst>
                                      </p:cBhvr>
                                      <p:to>
                                        <p:strVal val="visible"/>
                                      </p:to>
                                    </p:set>
                                    <p:anim calcmode="lin" valueType="num">
                                      <p:cBhvr additive="base">
                                        <p:cTn id="265" dur="500" fill="hold"/>
                                        <p:tgtEl>
                                          <p:spTgt spid="64"/>
                                        </p:tgtEl>
                                        <p:attrNameLst>
                                          <p:attrName>ppt_x</p:attrName>
                                        </p:attrNameLst>
                                      </p:cBhvr>
                                      <p:tavLst>
                                        <p:tav tm="0">
                                          <p:val>
                                            <p:strVal val="1+#ppt_w/2"/>
                                          </p:val>
                                        </p:tav>
                                        <p:tav tm="100000">
                                          <p:val>
                                            <p:strVal val="#ppt_x"/>
                                          </p:val>
                                        </p:tav>
                                      </p:tavLst>
                                    </p:anim>
                                    <p:anim calcmode="lin" valueType="num">
                                      <p:cBhvr additive="base">
                                        <p:cTn id="266"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31" presetClass="entr" presetSubtype="0" fill="hold" grpId="0" nodeType="clickEffect">
                                  <p:stCondLst>
                                    <p:cond delay="0"/>
                                  </p:stCondLst>
                                  <p:childTnLst>
                                    <p:set>
                                      <p:cBhvr>
                                        <p:cTn id="270" dur="1" fill="hold">
                                          <p:stCondLst>
                                            <p:cond delay="0"/>
                                          </p:stCondLst>
                                        </p:cTn>
                                        <p:tgtEl>
                                          <p:spTgt spid="56"/>
                                        </p:tgtEl>
                                        <p:attrNameLst>
                                          <p:attrName>style.visibility</p:attrName>
                                        </p:attrNameLst>
                                      </p:cBhvr>
                                      <p:to>
                                        <p:strVal val="visible"/>
                                      </p:to>
                                    </p:set>
                                    <p:anim calcmode="lin" valueType="num">
                                      <p:cBhvr>
                                        <p:cTn id="271" dur="1000" fill="hold"/>
                                        <p:tgtEl>
                                          <p:spTgt spid="56"/>
                                        </p:tgtEl>
                                        <p:attrNameLst>
                                          <p:attrName>ppt_w</p:attrName>
                                        </p:attrNameLst>
                                      </p:cBhvr>
                                      <p:tavLst>
                                        <p:tav tm="0">
                                          <p:val>
                                            <p:fltVal val="0"/>
                                          </p:val>
                                        </p:tav>
                                        <p:tav tm="100000">
                                          <p:val>
                                            <p:strVal val="#ppt_w"/>
                                          </p:val>
                                        </p:tav>
                                      </p:tavLst>
                                    </p:anim>
                                    <p:anim calcmode="lin" valueType="num">
                                      <p:cBhvr>
                                        <p:cTn id="272" dur="1000" fill="hold"/>
                                        <p:tgtEl>
                                          <p:spTgt spid="56"/>
                                        </p:tgtEl>
                                        <p:attrNameLst>
                                          <p:attrName>ppt_h</p:attrName>
                                        </p:attrNameLst>
                                      </p:cBhvr>
                                      <p:tavLst>
                                        <p:tav tm="0">
                                          <p:val>
                                            <p:fltVal val="0"/>
                                          </p:val>
                                        </p:tav>
                                        <p:tav tm="100000">
                                          <p:val>
                                            <p:strVal val="#ppt_h"/>
                                          </p:val>
                                        </p:tav>
                                      </p:tavLst>
                                    </p:anim>
                                    <p:anim calcmode="lin" valueType="num">
                                      <p:cBhvr>
                                        <p:cTn id="273" dur="1000" fill="hold"/>
                                        <p:tgtEl>
                                          <p:spTgt spid="56"/>
                                        </p:tgtEl>
                                        <p:attrNameLst>
                                          <p:attrName>style.rotation</p:attrName>
                                        </p:attrNameLst>
                                      </p:cBhvr>
                                      <p:tavLst>
                                        <p:tav tm="0">
                                          <p:val>
                                            <p:fltVal val="90"/>
                                          </p:val>
                                        </p:tav>
                                        <p:tav tm="100000">
                                          <p:val>
                                            <p:fltVal val="0"/>
                                          </p:val>
                                        </p:tav>
                                      </p:tavLst>
                                    </p:anim>
                                    <p:animEffect transition="in" filter="fade">
                                      <p:cBhvr>
                                        <p:cTn id="274" dur="1000"/>
                                        <p:tgtEl>
                                          <p:spTgt spid="56"/>
                                        </p:tgtEl>
                                      </p:cBhvr>
                                    </p:animEffect>
                                  </p:childTnLst>
                                </p:cTn>
                              </p:par>
                            </p:childTnLst>
                          </p:cTn>
                        </p:par>
                        <p:par>
                          <p:cTn id="275" fill="hold">
                            <p:stCondLst>
                              <p:cond delay="1000"/>
                            </p:stCondLst>
                            <p:childTnLst>
                              <p:par>
                                <p:cTn id="276" presetID="22" presetClass="entr" presetSubtype="8" fill="hold" grpId="0" nodeType="afterEffect">
                                  <p:stCondLst>
                                    <p:cond delay="0"/>
                                  </p:stCondLst>
                                  <p:childTnLst>
                                    <p:set>
                                      <p:cBhvr>
                                        <p:cTn id="277" dur="1" fill="hold">
                                          <p:stCondLst>
                                            <p:cond delay="0"/>
                                          </p:stCondLst>
                                        </p:cTn>
                                        <p:tgtEl>
                                          <p:spTgt spid="58"/>
                                        </p:tgtEl>
                                        <p:attrNameLst>
                                          <p:attrName>style.visibility</p:attrName>
                                        </p:attrNameLst>
                                      </p:cBhvr>
                                      <p:to>
                                        <p:strVal val="visible"/>
                                      </p:to>
                                    </p:set>
                                    <p:animEffect transition="in" filter="wipe(left)">
                                      <p:cBhvr>
                                        <p:cTn id="278" dur="500"/>
                                        <p:tgtEl>
                                          <p:spTgt spid="58"/>
                                        </p:tgtEl>
                                      </p:cBhvr>
                                    </p:animEffect>
                                  </p:childTnLst>
                                </p:cTn>
                              </p:par>
                            </p:childTnLst>
                          </p:cTn>
                        </p:par>
                        <p:par>
                          <p:cTn id="279" fill="hold">
                            <p:stCondLst>
                              <p:cond delay="1500"/>
                            </p:stCondLst>
                            <p:childTnLst>
                              <p:par>
                                <p:cTn id="280" presetID="10" presetClass="entr" presetSubtype="0" fill="hold" grpId="0" nodeType="afterEffect">
                                  <p:stCondLst>
                                    <p:cond delay="0"/>
                                  </p:stCondLst>
                                  <p:childTnLst>
                                    <p:set>
                                      <p:cBhvr>
                                        <p:cTn id="281" dur="1" fill="hold">
                                          <p:stCondLst>
                                            <p:cond delay="0"/>
                                          </p:stCondLst>
                                        </p:cTn>
                                        <p:tgtEl>
                                          <p:spTgt spid="65"/>
                                        </p:tgtEl>
                                        <p:attrNameLst>
                                          <p:attrName>style.visibility</p:attrName>
                                        </p:attrNameLst>
                                      </p:cBhvr>
                                      <p:to>
                                        <p:strVal val="visible"/>
                                      </p:to>
                                    </p:set>
                                    <p:animEffect transition="in" filter="fade">
                                      <p:cBhvr>
                                        <p:cTn id="282" dur="500"/>
                                        <p:tgtEl>
                                          <p:spTgt spid="65"/>
                                        </p:tgtEl>
                                      </p:cBhvr>
                                    </p:animEffect>
                                  </p:childTnLst>
                                </p:cTn>
                              </p:par>
                            </p:childTnLst>
                          </p:cTn>
                        </p:par>
                        <p:par>
                          <p:cTn id="283" fill="hold">
                            <p:stCondLst>
                              <p:cond delay="2000"/>
                            </p:stCondLst>
                            <p:childTnLst>
                              <p:par>
                                <p:cTn id="284" presetID="31" presetClass="entr" presetSubtype="0" fill="hold" grpId="0" nodeType="afterEffect">
                                  <p:stCondLst>
                                    <p:cond delay="0"/>
                                  </p:stCondLst>
                                  <p:childTnLst>
                                    <p:set>
                                      <p:cBhvr>
                                        <p:cTn id="285" dur="1" fill="hold">
                                          <p:stCondLst>
                                            <p:cond delay="0"/>
                                          </p:stCondLst>
                                        </p:cTn>
                                        <p:tgtEl>
                                          <p:spTgt spid="66"/>
                                        </p:tgtEl>
                                        <p:attrNameLst>
                                          <p:attrName>style.visibility</p:attrName>
                                        </p:attrNameLst>
                                      </p:cBhvr>
                                      <p:to>
                                        <p:strVal val="visible"/>
                                      </p:to>
                                    </p:set>
                                    <p:anim calcmode="lin" valueType="num">
                                      <p:cBhvr>
                                        <p:cTn id="286" dur="1000" fill="hold"/>
                                        <p:tgtEl>
                                          <p:spTgt spid="66"/>
                                        </p:tgtEl>
                                        <p:attrNameLst>
                                          <p:attrName>ppt_w</p:attrName>
                                        </p:attrNameLst>
                                      </p:cBhvr>
                                      <p:tavLst>
                                        <p:tav tm="0">
                                          <p:val>
                                            <p:fltVal val="0"/>
                                          </p:val>
                                        </p:tav>
                                        <p:tav tm="100000">
                                          <p:val>
                                            <p:strVal val="#ppt_w"/>
                                          </p:val>
                                        </p:tav>
                                      </p:tavLst>
                                    </p:anim>
                                    <p:anim calcmode="lin" valueType="num">
                                      <p:cBhvr>
                                        <p:cTn id="287" dur="1000" fill="hold"/>
                                        <p:tgtEl>
                                          <p:spTgt spid="66"/>
                                        </p:tgtEl>
                                        <p:attrNameLst>
                                          <p:attrName>ppt_h</p:attrName>
                                        </p:attrNameLst>
                                      </p:cBhvr>
                                      <p:tavLst>
                                        <p:tav tm="0">
                                          <p:val>
                                            <p:fltVal val="0"/>
                                          </p:val>
                                        </p:tav>
                                        <p:tav tm="100000">
                                          <p:val>
                                            <p:strVal val="#ppt_h"/>
                                          </p:val>
                                        </p:tav>
                                      </p:tavLst>
                                    </p:anim>
                                    <p:anim calcmode="lin" valueType="num">
                                      <p:cBhvr>
                                        <p:cTn id="288" dur="1000" fill="hold"/>
                                        <p:tgtEl>
                                          <p:spTgt spid="66"/>
                                        </p:tgtEl>
                                        <p:attrNameLst>
                                          <p:attrName>style.rotation</p:attrName>
                                        </p:attrNameLst>
                                      </p:cBhvr>
                                      <p:tavLst>
                                        <p:tav tm="0">
                                          <p:val>
                                            <p:fltVal val="90"/>
                                          </p:val>
                                        </p:tav>
                                        <p:tav tm="100000">
                                          <p:val>
                                            <p:fltVal val="0"/>
                                          </p:val>
                                        </p:tav>
                                      </p:tavLst>
                                    </p:anim>
                                    <p:animEffect transition="in" filter="fade">
                                      <p:cBhvr>
                                        <p:cTn id="289" dur="1000"/>
                                        <p:tgtEl>
                                          <p:spTgt spid="66"/>
                                        </p:tgtEl>
                                      </p:cBhvr>
                                    </p:animEffect>
                                  </p:childTnLst>
                                </p:cTn>
                              </p:par>
                              <p:par>
                                <p:cTn id="290" presetID="2" presetClass="entr" presetSubtype="8" fill="hold" nodeType="withEffect">
                                  <p:stCondLst>
                                    <p:cond delay="750"/>
                                  </p:stCondLst>
                                  <p:childTnLst>
                                    <p:set>
                                      <p:cBhvr>
                                        <p:cTn id="291" dur="1" fill="hold">
                                          <p:stCondLst>
                                            <p:cond delay="0"/>
                                          </p:stCondLst>
                                        </p:cTn>
                                        <p:tgtEl>
                                          <p:spTgt spid="68"/>
                                        </p:tgtEl>
                                        <p:attrNameLst>
                                          <p:attrName>style.visibility</p:attrName>
                                        </p:attrNameLst>
                                      </p:cBhvr>
                                      <p:to>
                                        <p:strVal val="visible"/>
                                      </p:to>
                                    </p:set>
                                    <p:anim calcmode="lin" valueType="num">
                                      <p:cBhvr additive="base">
                                        <p:cTn id="292" dur="500" fill="hold"/>
                                        <p:tgtEl>
                                          <p:spTgt spid="68"/>
                                        </p:tgtEl>
                                        <p:attrNameLst>
                                          <p:attrName>ppt_x</p:attrName>
                                        </p:attrNameLst>
                                      </p:cBhvr>
                                      <p:tavLst>
                                        <p:tav tm="0">
                                          <p:val>
                                            <p:strVal val="0-#ppt_w/2"/>
                                          </p:val>
                                        </p:tav>
                                        <p:tav tm="100000">
                                          <p:val>
                                            <p:strVal val="#ppt_x"/>
                                          </p:val>
                                        </p:tav>
                                      </p:tavLst>
                                    </p:anim>
                                    <p:anim calcmode="lin" valueType="num">
                                      <p:cBhvr additive="base">
                                        <p:cTn id="293" dur="500" fill="hold"/>
                                        <p:tgtEl>
                                          <p:spTgt spid="68"/>
                                        </p:tgtEl>
                                        <p:attrNameLst>
                                          <p:attrName>ppt_y</p:attrName>
                                        </p:attrNameLst>
                                      </p:cBhvr>
                                      <p:tavLst>
                                        <p:tav tm="0">
                                          <p:val>
                                            <p:strVal val="#ppt_y"/>
                                          </p:val>
                                        </p:tav>
                                        <p:tav tm="100000">
                                          <p:val>
                                            <p:strVal val="#ppt_y"/>
                                          </p:val>
                                        </p:tav>
                                      </p:tavLst>
                                    </p:anim>
                                  </p:childTnLst>
                                </p:cTn>
                              </p:par>
                              <p:par>
                                <p:cTn id="294" presetID="2" presetClass="entr" presetSubtype="2" fill="hold" grpId="0" nodeType="withEffect">
                                  <p:stCondLst>
                                    <p:cond delay="750"/>
                                  </p:stCondLst>
                                  <p:childTnLst>
                                    <p:set>
                                      <p:cBhvr>
                                        <p:cTn id="295" dur="1" fill="hold">
                                          <p:stCondLst>
                                            <p:cond delay="0"/>
                                          </p:stCondLst>
                                        </p:cTn>
                                        <p:tgtEl>
                                          <p:spTgt spid="67"/>
                                        </p:tgtEl>
                                        <p:attrNameLst>
                                          <p:attrName>style.visibility</p:attrName>
                                        </p:attrNameLst>
                                      </p:cBhvr>
                                      <p:to>
                                        <p:strVal val="visible"/>
                                      </p:to>
                                    </p:set>
                                    <p:anim calcmode="lin" valueType="num">
                                      <p:cBhvr additive="base">
                                        <p:cTn id="296" dur="500" fill="hold"/>
                                        <p:tgtEl>
                                          <p:spTgt spid="67"/>
                                        </p:tgtEl>
                                        <p:attrNameLst>
                                          <p:attrName>ppt_x</p:attrName>
                                        </p:attrNameLst>
                                      </p:cBhvr>
                                      <p:tavLst>
                                        <p:tav tm="0">
                                          <p:val>
                                            <p:strVal val="1+#ppt_w/2"/>
                                          </p:val>
                                        </p:tav>
                                        <p:tav tm="100000">
                                          <p:val>
                                            <p:strVal val="#ppt_x"/>
                                          </p:val>
                                        </p:tav>
                                      </p:tavLst>
                                    </p:anim>
                                    <p:anim calcmode="lin" valueType="num">
                                      <p:cBhvr additive="base">
                                        <p:cTn id="297" dur="500" fill="hold"/>
                                        <p:tgtEl>
                                          <p:spTgt spid="67"/>
                                        </p:tgtEl>
                                        <p:attrNameLst>
                                          <p:attrName>ppt_y</p:attrName>
                                        </p:attrNameLst>
                                      </p:cBhvr>
                                      <p:tavLst>
                                        <p:tav tm="0">
                                          <p:val>
                                            <p:strVal val="#ppt_y"/>
                                          </p:val>
                                        </p:tav>
                                        <p:tav tm="100000">
                                          <p:val>
                                            <p:strVal val="#ppt_y"/>
                                          </p:val>
                                        </p:tav>
                                      </p:tavLst>
                                    </p:anim>
                                  </p:childTnLst>
                                </p:cTn>
                              </p:par>
                              <p:par>
                                <p:cTn id="298" presetID="2" presetClass="entr" presetSubtype="8" fill="hold" grpId="0" nodeType="withEffect">
                                  <p:stCondLst>
                                    <p:cond delay="1250"/>
                                  </p:stCondLst>
                                  <p:childTnLst>
                                    <p:set>
                                      <p:cBhvr>
                                        <p:cTn id="299" dur="1" fill="hold">
                                          <p:stCondLst>
                                            <p:cond delay="0"/>
                                          </p:stCondLst>
                                        </p:cTn>
                                        <p:tgtEl>
                                          <p:spTgt spid="69"/>
                                        </p:tgtEl>
                                        <p:attrNameLst>
                                          <p:attrName>style.visibility</p:attrName>
                                        </p:attrNameLst>
                                      </p:cBhvr>
                                      <p:to>
                                        <p:strVal val="visible"/>
                                      </p:to>
                                    </p:set>
                                    <p:anim calcmode="lin" valueType="num">
                                      <p:cBhvr additive="base">
                                        <p:cTn id="300" dur="500" fill="hold"/>
                                        <p:tgtEl>
                                          <p:spTgt spid="69"/>
                                        </p:tgtEl>
                                        <p:attrNameLst>
                                          <p:attrName>ppt_x</p:attrName>
                                        </p:attrNameLst>
                                      </p:cBhvr>
                                      <p:tavLst>
                                        <p:tav tm="0">
                                          <p:val>
                                            <p:strVal val="0-#ppt_w/2"/>
                                          </p:val>
                                        </p:tav>
                                        <p:tav tm="100000">
                                          <p:val>
                                            <p:strVal val="#ppt_x"/>
                                          </p:val>
                                        </p:tav>
                                      </p:tavLst>
                                    </p:anim>
                                    <p:anim calcmode="lin" valueType="num">
                                      <p:cBhvr additive="base">
                                        <p:cTn id="301" dur="500" fill="hold"/>
                                        <p:tgtEl>
                                          <p:spTgt spid="69"/>
                                        </p:tgtEl>
                                        <p:attrNameLst>
                                          <p:attrName>ppt_y</p:attrName>
                                        </p:attrNameLst>
                                      </p:cBhvr>
                                      <p:tavLst>
                                        <p:tav tm="0">
                                          <p:val>
                                            <p:strVal val="#ppt_y"/>
                                          </p:val>
                                        </p:tav>
                                        <p:tav tm="100000">
                                          <p:val>
                                            <p:strVal val="#ppt_y"/>
                                          </p:val>
                                        </p:tav>
                                      </p:tavLst>
                                    </p:anim>
                                  </p:childTnLst>
                                </p:cTn>
                              </p:par>
                              <p:par>
                                <p:cTn id="302" presetID="2" presetClass="entr" presetSubtype="2" fill="hold" grpId="0" nodeType="withEffect">
                                  <p:stCondLst>
                                    <p:cond delay="1250"/>
                                  </p:stCondLst>
                                  <p:childTnLst>
                                    <p:set>
                                      <p:cBhvr>
                                        <p:cTn id="303" dur="1" fill="hold">
                                          <p:stCondLst>
                                            <p:cond delay="0"/>
                                          </p:stCondLst>
                                        </p:cTn>
                                        <p:tgtEl>
                                          <p:spTgt spid="70"/>
                                        </p:tgtEl>
                                        <p:attrNameLst>
                                          <p:attrName>style.visibility</p:attrName>
                                        </p:attrNameLst>
                                      </p:cBhvr>
                                      <p:to>
                                        <p:strVal val="visible"/>
                                      </p:to>
                                    </p:set>
                                    <p:anim calcmode="lin" valueType="num">
                                      <p:cBhvr additive="base">
                                        <p:cTn id="304" dur="500" fill="hold"/>
                                        <p:tgtEl>
                                          <p:spTgt spid="70"/>
                                        </p:tgtEl>
                                        <p:attrNameLst>
                                          <p:attrName>ppt_x</p:attrName>
                                        </p:attrNameLst>
                                      </p:cBhvr>
                                      <p:tavLst>
                                        <p:tav tm="0">
                                          <p:val>
                                            <p:strVal val="1+#ppt_w/2"/>
                                          </p:val>
                                        </p:tav>
                                        <p:tav tm="100000">
                                          <p:val>
                                            <p:strVal val="#ppt_x"/>
                                          </p:val>
                                        </p:tav>
                                      </p:tavLst>
                                    </p:anim>
                                    <p:anim calcmode="lin" valueType="num">
                                      <p:cBhvr additive="base">
                                        <p:cTn id="305" dur="500" fill="hold"/>
                                        <p:tgtEl>
                                          <p:spTgt spid="70"/>
                                        </p:tgtEl>
                                        <p:attrNameLst>
                                          <p:attrName>ppt_y</p:attrName>
                                        </p:attrNameLst>
                                      </p:cBhvr>
                                      <p:tavLst>
                                        <p:tav tm="0">
                                          <p:val>
                                            <p:strVal val="#ppt_y"/>
                                          </p:val>
                                        </p:tav>
                                        <p:tav tm="100000">
                                          <p:val>
                                            <p:strVal val="#ppt_y"/>
                                          </p:val>
                                        </p:tav>
                                      </p:tavLst>
                                    </p:anim>
                                  </p:childTnLst>
                                </p:cTn>
                              </p:par>
                            </p:childTnLst>
                          </p:cTn>
                        </p:par>
                        <p:par>
                          <p:cTn id="306" fill="hold">
                            <p:stCondLst>
                              <p:cond delay="3750"/>
                            </p:stCondLst>
                            <p:childTnLst>
                              <p:par>
                                <p:cTn id="307" presetID="22" presetClass="entr" presetSubtype="4" fill="hold" grpId="0" nodeType="afterEffect">
                                  <p:stCondLst>
                                    <p:cond delay="0"/>
                                  </p:stCondLst>
                                  <p:childTnLst>
                                    <p:set>
                                      <p:cBhvr>
                                        <p:cTn id="308" dur="1" fill="hold">
                                          <p:stCondLst>
                                            <p:cond delay="0"/>
                                          </p:stCondLst>
                                        </p:cTn>
                                        <p:tgtEl>
                                          <p:spTgt spid="72"/>
                                        </p:tgtEl>
                                        <p:attrNameLst>
                                          <p:attrName>style.visibility</p:attrName>
                                        </p:attrNameLst>
                                      </p:cBhvr>
                                      <p:to>
                                        <p:strVal val="visible"/>
                                      </p:to>
                                    </p:set>
                                    <p:animEffect transition="in" filter="wipe(down)">
                                      <p:cBhvr>
                                        <p:cTn id="309" dur="500"/>
                                        <p:tgtEl>
                                          <p:spTgt spid="72"/>
                                        </p:tgtEl>
                                      </p:cBhvr>
                                    </p:animEffect>
                                  </p:childTnLst>
                                </p:cTn>
                              </p:par>
                            </p:childTnLst>
                          </p:cTn>
                        </p:par>
                        <p:par>
                          <p:cTn id="310" fill="hold">
                            <p:stCondLst>
                              <p:cond delay="4250"/>
                            </p:stCondLst>
                            <p:childTnLst>
                              <p:par>
                                <p:cTn id="311" presetID="31" presetClass="entr" presetSubtype="0" fill="hold" grpId="0" nodeType="afterEffect">
                                  <p:stCondLst>
                                    <p:cond delay="0"/>
                                  </p:stCondLst>
                                  <p:childTnLst>
                                    <p:set>
                                      <p:cBhvr>
                                        <p:cTn id="312" dur="1" fill="hold">
                                          <p:stCondLst>
                                            <p:cond delay="0"/>
                                          </p:stCondLst>
                                        </p:cTn>
                                        <p:tgtEl>
                                          <p:spTgt spid="74"/>
                                        </p:tgtEl>
                                        <p:attrNameLst>
                                          <p:attrName>style.visibility</p:attrName>
                                        </p:attrNameLst>
                                      </p:cBhvr>
                                      <p:to>
                                        <p:strVal val="visible"/>
                                      </p:to>
                                    </p:set>
                                    <p:anim calcmode="lin" valueType="num">
                                      <p:cBhvr>
                                        <p:cTn id="313" dur="1000" fill="hold"/>
                                        <p:tgtEl>
                                          <p:spTgt spid="74"/>
                                        </p:tgtEl>
                                        <p:attrNameLst>
                                          <p:attrName>ppt_w</p:attrName>
                                        </p:attrNameLst>
                                      </p:cBhvr>
                                      <p:tavLst>
                                        <p:tav tm="0">
                                          <p:val>
                                            <p:fltVal val="0"/>
                                          </p:val>
                                        </p:tav>
                                        <p:tav tm="100000">
                                          <p:val>
                                            <p:strVal val="#ppt_w"/>
                                          </p:val>
                                        </p:tav>
                                      </p:tavLst>
                                    </p:anim>
                                    <p:anim calcmode="lin" valueType="num">
                                      <p:cBhvr>
                                        <p:cTn id="314" dur="1000" fill="hold"/>
                                        <p:tgtEl>
                                          <p:spTgt spid="74"/>
                                        </p:tgtEl>
                                        <p:attrNameLst>
                                          <p:attrName>ppt_h</p:attrName>
                                        </p:attrNameLst>
                                      </p:cBhvr>
                                      <p:tavLst>
                                        <p:tav tm="0">
                                          <p:val>
                                            <p:fltVal val="0"/>
                                          </p:val>
                                        </p:tav>
                                        <p:tav tm="100000">
                                          <p:val>
                                            <p:strVal val="#ppt_h"/>
                                          </p:val>
                                        </p:tav>
                                      </p:tavLst>
                                    </p:anim>
                                    <p:anim calcmode="lin" valueType="num">
                                      <p:cBhvr>
                                        <p:cTn id="315" dur="1000" fill="hold"/>
                                        <p:tgtEl>
                                          <p:spTgt spid="74"/>
                                        </p:tgtEl>
                                        <p:attrNameLst>
                                          <p:attrName>style.rotation</p:attrName>
                                        </p:attrNameLst>
                                      </p:cBhvr>
                                      <p:tavLst>
                                        <p:tav tm="0">
                                          <p:val>
                                            <p:fltVal val="90"/>
                                          </p:val>
                                        </p:tav>
                                        <p:tav tm="100000">
                                          <p:val>
                                            <p:fltVal val="0"/>
                                          </p:val>
                                        </p:tav>
                                      </p:tavLst>
                                    </p:anim>
                                    <p:animEffect transition="in" filter="fade">
                                      <p:cBhvr>
                                        <p:cTn id="316" dur="1000"/>
                                        <p:tgtEl>
                                          <p:spTgt spid="74"/>
                                        </p:tgtEl>
                                      </p:cBhvr>
                                    </p:animEffect>
                                  </p:childTnLst>
                                </p:cTn>
                              </p:par>
                              <p:par>
                                <p:cTn id="317" presetID="2" presetClass="entr" presetSubtype="8" fill="hold" nodeType="withEffect">
                                  <p:stCondLst>
                                    <p:cond delay="750"/>
                                  </p:stCondLst>
                                  <p:childTnLst>
                                    <p:set>
                                      <p:cBhvr>
                                        <p:cTn id="318" dur="1" fill="hold">
                                          <p:stCondLst>
                                            <p:cond delay="0"/>
                                          </p:stCondLst>
                                        </p:cTn>
                                        <p:tgtEl>
                                          <p:spTgt spid="76"/>
                                        </p:tgtEl>
                                        <p:attrNameLst>
                                          <p:attrName>style.visibility</p:attrName>
                                        </p:attrNameLst>
                                      </p:cBhvr>
                                      <p:to>
                                        <p:strVal val="visible"/>
                                      </p:to>
                                    </p:set>
                                    <p:anim calcmode="lin" valueType="num">
                                      <p:cBhvr additive="base">
                                        <p:cTn id="319" dur="500" fill="hold"/>
                                        <p:tgtEl>
                                          <p:spTgt spid="76"/>
                                        </p:tgtEl>
                                        <p:attrNameLst>
                                          <p:attrName>ppt_x</p:attrName>
                                        </p:attrNameLst>
                                      </p:cBhvr>
                                      <p:tavLst>
                                        <p:tav tm="0">
                                          <p:val>
                                            <p:strVal val="0-#ppt_w/2"/>
                                          </p:val>
                                        </p:tav>
                                        <p:tav tm="100000">
                                          <p:val>
                                            <p:strVal val="#ppt_x"/>
                                          </p:val>
                                        </p:tav>
                                      </p:tavLst>
                                    </p:anim>
                                    <p:anim calcmode="lin" valueType="num">
                                      <p:cBhvr additive="base">
                                        <p:cTn id="320" dur="500" fill="hold"/>
                                        <p:tgtEl>
                                          <p:spTgt spid="76"/>
                                        </p:tgtEl>
                                        <p:attrNameLst>
                                          <p:attrName>ppt_y</p:attrName>
                                        </p:attrNameLst>
                                      </p:cBhvr>
                                      <p:tavLst>
                                        <p:tav tm="0">
                                          <p:val>
                                            <p:strVal val="#ppt_y"/>
                                          </p:val>
                                        </p:tav>
                                        <p:tav tm="100000">
                                          <p:val>
                                            <p:strVal val="#ppt_y"/>
                                          </p:val>
                                        </p:tav>
                                      </p:tavLst>
                                    </p:anim>
                                  </p:childTnLst>
                                </p:cTn>
                              </p:par>
                              <p:par>
                                <p:cTn id="321" presetID="2" presetClass="entr" presetSubtype="2" fill="hold" grpId="0" nodeType="withEffect">
                                  <p:stCondLst>
                                    <p:cond delay="750"/>
                                  </p:stCondLst>
                                  <p:childTnLst>
                                    <p:set>
                                      <p:cBhvr>
                                        <p:cTn id="322" dur="1" fill="hold">
                                          <p:stCondLst>
                                            <p:cond delay="0"/>
                                          </p:stCondLst>
                                        </p:cTn>
                                        <p:tgtEl>
                                          <p:spTgt spid="75"/>
                                        </p:tgtEl>
                                        <p:attrNameLst>
                                          <p:attrName>style.visibility</p:attrName>
                                        </p:attrNameLst>
                                      </p:cBhvr>
                                      <p:to>
                                        <p:strVal val="visible"/>
                                      </p:to>
                                    </p:set>
                                    <p:anim calcmode="lin" valueType="num">
                                      <p:cBhvr additive="base">
                                        <p:cTn id="323" dur="500" fill="hold"/>
                                        <p:tgtEl>
                                          <p:spTgt spid="75"/>
                                        </p:tgtEl>
                                        <p:attrNameLst>
                                          <p:attrName>ppt_x</p:attrName>
                                        </p:attrNameLst>
                                      </p:cBhvr>
                                      <p:tavLst>
                                        <p:tav tm="0">
                                          <p:val>
                                            <p:strVal val="1+#ppt_w/2"/>
                                          </p:val>
                                        </p:tav>
                                        <p:tav tm="100000">
                                          <p:val>
                                            <p:strVal val="#ppt_x"/>
                                          </p:val>
                                        </p:tav>
                                      </p:tavLst>
                                    </p:anim>
                                    <p:anim calcmode="lin" valueType="num">
                                      <p:cBhvr additive="base">
                                        <p:cTn id="324" dur="500" fill="hold"/>
                                        <p:tgtEl>
                                          <p:spTgt spid="75"/>
                                        </p:tgtEl>
                                        <p:attrNameLst>
                                          <p:attrName>ppt_y</p:attrName>
                                        </p:attrNameLst>
                                      </p:cBhvr>
                                      <p:tavLst>
                                        <p:tav tm="0">
                                          <p:val>
                                            <p:strVal val="#ppt_y"/>
                                          </p:val>
                                        </p:tav>
                                        <p:tav tm="100000">
                                          <p:val>
                                            <p:strVal val="#ppt_y"/>
                                          </p:val>
                                        </p:tav>
                                      </p:tavLst>
                                    </p:anim>
                                  </p:childTnLst>
                                </p:cTn>
                              </p:par>
                              <p:par>
                                <p:cTn id="325" presetID="2" presetClass="entr" presetSubtype="8" fill="hold" grpId="0" nodeType="withEffect">
                                  <p:stCondLst>
                                    <p:cond delay="1250"/>
                                  </p:stCondLst>
                                  <p:childTnLst>
                                    <p:set>
                                      <p:cBhvr>
                                        <p:cTn id="326" dur="1" fill="hold">
                                          <p:stCondLst>
                                            <p:cond delay="0"/>
                                          </p:stCondLst>
                                        </p:cTn>
                                        <p:tgtEl>
                                          <p:spTgt spid="77"/>
                                        </p:tgtEl>
                                        <p:attrNameLst>
                                          <p:attrName>style.visibility</p:attrName>
                                        </p:attrNameLst>
                                      </p:cBhvr>
                                      <p:to>
                                        <p:strVal val="visible"/>
                                      </p:to>
                                    </p:set>
                                    <p:anim calcmode="lin" valueType="num">
                                      <p:cBhvr additive="base">
                                        <p:cTn id="327" dur="500" fill="hold"/>
                                        <p:tgtEl>
                                          <p:spTgt spid="77"/>
                                        </p:tgtEl>
                                        <p:attrNameLst>
                                          <p:attrName>ppt_x</p:attrName>
                                        </p:attrNameLst>
                                      </p:cBhvr>
                                      <p:tavLst>
                                        <p:tav tm="0">
                                          <p:val>
                                            <p:strVal val="0-#ppt_w/2"/>
                                          </p:val>
                                        </p:tav>
                                        <p:tav tm="100000">
                                          <p:val>
                                            <p:strVal val="#ppt_x"/>
                                          </p:val>
                                        </p:tav>
                                      </p:tavLst>
                                    </p:anim>
                                    <p:anim calcmode="lin" valueType="num">
                                      <p:cBhvr additive="base">
                                        <p:cTn id="328" dur="500" fill="hold"/>
                                        <p:tgtEl>
                                          <p:spTgt spid="77"/>
                                        </p:tgtEl>
                                        <p:attrNameLst>
                                          <p:attrName>ppt_y</p:attrName>
                                        </p:attrNameLst>
                                      </p:cBhvr>
                                      <p:tavLst>
                                        <p:tav tm="0">
                                          <p:val>
                                            <p:strVal val="#ppt_y"/>
                                          </p:val>
                                        </p:tav>
                                        <p:tav tm="100000">
                                          <p:val>
                                            <p:strVal val="#ppt_y"/>
                                          </p:val>
                                        </p:tav>
                                      </p:tavLst>
                                    </p:anim>
                                  </p:childTnLst>
                                </p:cTn>
                              </p:par>
                              <p:par>
                                <p:cTn id="329" presetID="2" presetClass="entr" presetSubtype="2" fill="hold" grpId="0" nodeType="withEffect">
                                  <p:stCondLst>
                                    <p:cond delay="1250"/>
                                  </p:stCondLst>
                                  <p:childTnLst>
                                    <p:set>
                                      <p:cBhvr>
                                        <p:cTn id="330" dur="1" fill="hold">
                                          <p:stCondLst>
                                            <p:cond delay="0"/>
                                          </p:stCondLst>
                                        </p:cTn>
                                        <p:tgtEl>
                                          <p:spTgt spid="78"/>
                                        </p:tgtEl>
                                        <p:attrNameLst>
                                          <p:attrName>style.visibility</p:attrName>
                                        </p:attrNameLst>
                                      </p:cBhvr>
                                      <p:to>
                                        <p:strVal val="visible"/>
                                      </p:to>
                                    </p:set>
                                    <p:anim calcmode="lin" valueType="num">
                                      <p:cBhvr additive="base">
                                        <p:cTn id="331" dur="500" fill="hold"/>
                                        <p:tgtEl>
                                          <p:spTgt spid="78"/>
                                        </p:tgtEl>
                                        <p:attrNameLst>
                                          <p:attrName>ppt_x</p:attrName>
                                        </p:attrNameLst>
                                      </p:cBhvr>
                                      <p:tavLst>
                                        <p:tav tm="0">
                                          <p:val>
                                            <p:strVal val="1+#ppt_w/2"/>
                                          </p:val>
                                        </p:tav>
                                        <p:tav tm="100000">
                                          <p:val>
                                            <p:strVal val="#ppt_x"/>
                                          </p:val>
                                        </p:tav>
                                      </p:tavLst>
                                    </p:anim>
                                    <p:anim calcmode="lin" valueType="num">
                                      <p:cBhvr additive="base">
                                        <p:cTn id="332" dur="500" fill="hold"/>
                                        <p:tgtEl>
                                          <p:spTgt spid="78"/>
                                        </p:tgtEl>
                                        <p:attrNameLst>
                                          <p:attrName>ppt_y</p:attrName>
                                        </p:attrNameLst>
                                      </p:cBhvr>
                                      <p:tavLst>
                                        <p:tav tm="0">
                                          <p:val>
                                            <p:strVal val="#ppt_y"/>
                                          </p:val>
                                        </p:tav>
                                        <p:tav tm="100000">
                                          <p:val>
                                            <p:strVal val="#ppt_y"/>
                                          </p:val>
                                        </p:tav>
                                      </p:tavLst>
                                    </p:anim>
                                  </p:childTnLst>
                                </p:cTn>
                              </p:par>
                            </p:childTnLst>
                          </p:cTn>
                        </p:par>
                        <p:par>
                          <p:cTn id="333" fill="hold">
                            <p:stCondLst>
                              <p:cond delay="6000"/>
                            </p:stCondLst>
                            <p:childTnLst>
                              <p:par>
                                <p:cTn id="334" presetID="22" presetClass="entr" presetSubtype="8" fill="hold" grpId="0" nodeType="afterEffect">
                                  <p:stCondLst>
                                    <p:cond delay="0"/>
                                  </p:stCondLst>
                                  <p:childTnLst>
                                    <p:set>
                                      <p:cBhvr>
                                        <p:cTn id="335" dur="1" fill="hold">
                                          <p:stCondLst>
                                            <p:cond delay="0"/>
                                          </p:stCondLst>
                                        </p:cTn>
                                        <p:tgtEl>
                                          <p:spTgt spid="73"/>
                                        </p:tgtEl>
                                        <p:attrNameLst>
                                          <p:attrName>style.visibility</p:attrName>
                                        </p:attrNameLst>
                                      </p:cBhvr>
                                      <p:to>
                                        <p:strVal val="visible"/>
                                      </p:to>
                                    </p:set>
                                    <p:animEffect transition="in" filter="wipe(left)">
                                      <p:cBhvr>
                                        <p:cTn id="336" dur="500"/>
                                        <p:tgtEl>
                                          <p:spTgt spid="73"/>
                                        </p:tgtEl>
                                      </p:cBhvr>
                                    </p:animEffect>
                                  </p:childTnLst>
                                </p:cTn>
                              </p:par>
                            </p:childTnLst>
                          </p:cTn>
                        </p:par>
                        <p:par>
                          <p:cTn id="337" fill="hold">
                            <p:stCondLst>
                              <p:cond delay="6500"/>
                            </p:stCondLst>
                            <p:childTnLst>
                              <p:par>
                                <p:cTn id="338" presetID="10" presetClass="entr" presetSubtype="0" fill="hold" grpId="0" nodeType="afterEffect">
                                  <p:stCondLst>
                                    <p:cond delay="0"/>
                                  </p:stCondLst>
                                  <p:childTnLst>
                                    <p:set>
                                      <p:cBhvr>
                                        <p:cTn id="339" dur="1" fill="hold">
                                          <p:stCondLst>
                                            <p:cond delay="0"/>
                                          </p:stCondLst>
                                        </p:cTn>
                                        <p:tgtEl>
                                          <p:spTgt spid="79"/>
                                        </p:tgtEl>
                                        <p:attrNameLst>
                                          <p:attrName>style.visibility</p:attrName>
                                        </p:attrNameLst>
                                      </p:cBhvr>
                                      <p:to>
                                        <p:strVal val="visible"/>
                                      </p:to>
                                    </p:set>
                                    <p:animEffect transition="in" filter="fade">
                                      <p:cBhvr>
                                        <p:cTn id="340" dur="500"/>
                                        <p:tgtEl>
                                          <p:spTgt spid="79"/>
                                        </p:tgtEl>
                                      </p:cBhvr>
                                    </p:animEffect>
                                  </p:childTnLst>
                                </p:cTn>
                              </p:par>
                            </p:childTnLst>
                          </p:cTn>
                        </p:par>
                        <p:par>
                          <p:cTn id="341" fill="hold">
                            <p:stCondLst>
                              <p:cond delay="7000"/>
                            </p:stCondLst>
                            <p:childTnLst>
                              <p:par>
                                <p:cTn id="342" presetID="31" presetClass="entr" presetSubtype="0" fill="hold" grpId="0" nodeType="afterEffect">
                                  <p:stCondLst>
                                    <p:cond delay="0"/>
                                  </p:stCondLst>
                                  <p:childTnLst>
                                    <p:set>
                                      <p:cBhvr>
                                        <p:cTn id="343" dur="1" fill="hold">
                                          <p:stCondLst>
                                            <p:cond delay="0"/>
                                          </p:stCondLst>
                                        </p:cTn>
                                        <p:tgtEl>
                                          <p:spTgt spid="80"/>
                                        </p:tgtEl>
                                        <p:attrNameLst>
                                          <p:attrName>style.visibility</p:attrName>
                                        </p:attrNameLst>
                                      </p:cBhvr>
                                      <p:to>
                                        <p:strVal val="visible"/>
                                      </p:to>
                                    </p:set>
                                    <p:anim calcmode="lin" valueType="num">
                                      <p:cBhvr>
                                        <p:cTn id="344" dur="1000" fill="hold"/>
                                        <p:tgtEl>
                                          <p:spTgt spid="80"/>
                                        </p:tgtEl>
                                        <p:attrNameLst>
                                          <p:attrName>ppt_w</p:attrName>
                                        </p:attrNameLst>
                                      </p:cBhvr>
                                      <p:tavLst>
                                        <p:tav tm="0">
                                          <p:val>
                                            <p:fltVal val="0"/>
                                          </p:val>
                                        </p:tav>
                                        <p:tav tm="100000">
                                          <p:val>
                                            <p:strVal val="#ppt_w"/>
                                          </p:val>
                                        </p:tav>
                                      </p:tavLst>
                                    </p:anim>
                                    <p:anim calcmode="lin" valueType="num">
                                      <p:cBhvr>
                                        <p:cTn id="345" dur="1000" fill="hold"/>
                                        <p:tgtEl>
                                          <p:spTgt spid="80"/>
                                        </p:tgtEl>
                                        <p:attrNameLst>
                                          <p:attrName>ppt_h</p:attrName>
                                        </p:attrNameLst>
                                      </p:cBhvr>
                                      <p:tavLst>
                                        <p:tav tm="0">
                                          <p:val>
                                            <p:fltVal val="0"/>
                                          </p:val>
                                        </p:tav>
                                        <p:tav tm="100000">
                                          <p:val>
                                            <p:strVal val="#ppt_h"/>
                                          </p:val>
                                        </p:tav>
                                      </p:tavLst>
                                    </p:anim>
                                    <p:anim calcmode="lin" valueType="num">
                                      <p:cBhvr>
                                        <p:cTn id="346" dur="1000" fill="hold"/>
                                        <p:tgtEl>
                                          <p:spTgt spid="80"/>
                                        </p:tgtEl>
                                        <p:attrNameLst>
                                          <p:attrName>style.rotation</p:attrName>
                                        </p:attrNameLst>
                                      </p:cBhvr>
                                      <p:tavLst>
                                        <p:tav tm="0">
                                          <p:val>
                                            <p:fltVal val="90"/>
                                          </p:val>
                                        </p:tav>
                                        <p:tav tm="100000">
                                          <p:val>
                                            <p:fltVal val="0"/>
                                          </p:val>
                                        </p:tav>
                                      </p:tavLst>
                                    </p:anim>
                                    <p:animEffect transition="in" filter="fade">
                                      <p:cBhvr>
                                        <p:cTn id="347" dur="1000"/>
                                        <p:tgtEl>
                                          <p:spTgt spid="80"/>
                                        </p:tgtEl>
                                      </p:cBhvr>
                                    </p:animEffect>
                                  </p:childTnLst>
                                </p:cTn>
                              </p:par>
                              <p:par>
                                <p:cTn id="348" presetID="2" presetClass="entr" presetSubtype="8" fill="hold" nodeType="withEffect">
                                  <p:stCondLst>
                                    <p:cond delay="750"/>
                                  </p:stCondLst>
                                  <p:childTnLst>
                                    <p:set>
                                      <p:cBhvr>
                                        <p:cTn id="349" dur="1" fill="hold">
                                          <p:stCondLst>
                                            <p:cond delay="0"/>
                                          </p:stCondLst>
                                        </p:cTn>
                                        <p:tgtEl>
                                          <p:spTgt spid="82"/>
                                        </p:tgtEl>
                                        <p:attrNameLst>
                                          <p:attrName>style.visibility</p:attrName>
                                        </p:attrNameLst>
                                      </p:cBhvr>
                                      <p:to>
                                        <p:strVal val="visible"/>
                                      </p:to>
                                    </p:set>
                                    <p:anim calcmode="lin" valueType="num">
                                      <p:cBhvr additive="base">
                                        <p:cTn id="350" dur="500" fill="hold"/>
                                        <p:tgtEl>
                                          <p:spTgt spid="82"/>
                                        </p:tgtEl>
                                        <p:attrNameLst>
                                          <p:attrName>ppt_x</p:attrName>
                                        </p:attrNameLst>
                                      </p:cBhvr>
                                      <p:tavLst>
                                        <p:tav tm="0">
                                          <p:val>
                                            <p:strVal val="0-#ppt_w/2"/>
                                          </p:val>
                                        </p:tav>
                                        <p:tav tm="100000">
                                          <p:val>
                                            <p:strVal val="#ppt_x"/>
                                          </p:val>
                                        </p:tav>
                                      </p:tavLst>
                                    </p:anim>
                                    <p:anim calcmode="lin" valueType="num">
                                      <p:cBhvr additive="base">
                                        <p:cTn id="351"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352" fill="hold">
                      <p:stCondLst>
                        <p:cond delay="indefinite"/>
                      </p:stCondLst>
                      <p:childTnLst>
                        <p:par>
                          <p:cTn id="353" fill="hold">
                            <p:stCondLst>
                              <p:cond delay="0"/>
                            </p:stCondLst>
                            <p:childTnLst>
                              <p:par>
                                <p:cTn id="354" presetID="31" presetClass="entr" presetSubtype="0" fill="hold" grpId="0" nodeType="clickEffect">
                                  <p:stCondLst>
                                    <p:cond delay="0"/>
                                  </p:stCondLst>
                                  <p:childTnLst>
                                    <p:set>
                                      <p:cBhvr>
                                        <p:cTn id="355" dur="1" fill="hold">
                                          <p:stCondLst>
                                            <p:cond delay="0"/>
                                          </p:stCondLst>
                                        </p:cTn>
                                        <p:tgtEl>
                                          <p:spTgt spid="85"/>
                                        </p:tgtEl>
                                        <p:attrNameLst>
                                          <p:attrName>style.visibility</p:attrName>
                                        </p:attrNameLst>
                                      </p:cBhvr>
                                      <p:to>
                                        <p:strVal val="visible"/>
                                      </p:to>
                                    </p:set>
                                    <p:anim calcmode="lin" valueType="num">
                                      <p:cBhvr>
                                        <p:cTn id="356" dur="1000" fill="hold"/>
                                        <p:tgtEl>
                                          <p:spTgt spid="85"/>
                                        </p:tgtEl>
                                        <p:attrNameLst>
                                          <p:attrName>ppt_w</p:attrName>
                                        </p:attrNameLst>
                                      </p:cBhvr>
                                      <p:tavLst>
                                        <p:tav tm="0">
                                          <p:val>
                                            <p:fltVal val="0"/>
                                          </p:val>
                                        </p:tav>
                                        <p:tav tm="100000">
                                          <p:val>
                                            <p:strVal val="#ppt_w"/>
                                          </p:val>
                                        </p:tav>
                                      </p:tavLst>
                                    </p:anim>
                                    <p:anim calcmode="lin" valueType="num">
                                      <p:cBhvr>
                                        <p:cTn id="357" dur="1000" fill="hold"/>
                                        <p:tgtEl>
                                          <p:spTgt spid="85"/>
                                        </p:tgtEl>
                                        <p:attrNameLst>
                                          <p:attrName>ppt_h</p:attrName>
                                        </p:attrNameLst>
                                      </p:cBhvr>
                                      <p:tavLst>
                                        <p:tav tm="0">
                                          <p:val>
                                            <p:fltVal val="0"/>
                                          </p:val>
                                        </p:tav>
                                        <p:tav tm="100000">
                                          <p:val>
                                            <p:strVal val="#ppt_h"/>
                                          </p:val>
                                        </p:tav>
                                      </p:tavLst>
                                    </p:anim>
                                    <p:anim calcmode="lin" valueType="num">
                                      <p:cBhvr>
                                        <p:cTn id="358" dur="1000" fill="hold"/>
                                        <p:tgtEl>
                                          <p:spTgt spid="85"/>
                                        </p:tgtEl>
                                        <p:attrNameLst>
                                          <p:attrName>style.rotation</p:attrName>
                                        </p:attrNameLst>
                                      </p:cBhvr>
                                      <p:tavLst>
                                        <p:tav tm="0">
                                          <p:val>
                                            <p:fltVal val="90"/>
                                          </p:val>
                                        </p:tav>
                                        <p:tav tm="100000">
                                          <p:val>
                                            <p:fltVal val="0"/>
                                          </p:val>
                                        </p:tav>
                                      </p:tavLst>
                                    </p:anim>
                                    <p:animEffect transition="in" filter="fade">
                                      <p:cBhvr>
                                        <p:cTn id="359" dur="1000"/>
                                        <p:tgtEl>
                                          <p:spTgt spid="85"/>
                                        </p:tgtEl>
                                      </p:cBhvr>
                                    </p:animEffect>
                                  </p:childTnLst>
                                </p:cTn>
                              </p:par>
                              <p:par>
                                <p:cTn id="360" presetID="2" presetClass="entr" presetSubtype="2" fill="hold" grpId="0" nodeType="withEffect">
                                  <p:stCondLst>
                                    <p:cond delay="750"/>
                                  </p:stCondLst>
                                  <p:childTnLst>
                                    <p:set>
                                      <p:cBhvr>
                                        <p:cTn id="361" dur="1" fill="hold">
                                          <p:stCondLst>
                                            <p:cond delay="0"/>
                                          </p:stCondLst>
                                        </p:cTn>
                                        <p:tgtEl>
                                          <p:spTgt spid="81"/>
                                        </p:tgtEl>
                                        <p:attrNameLst>
                                          <p:attrName>style.visibility</p:attrName>
                                        </p:attrNameLst>
                                      </p:cBhvr>
                                      <p:to>
                                        <p:strVal val="visible"/>
                                      </p:to>
                                    </p:set>
                                    <p:anim calcmode="lin" valueType="num">
                                      <p:cBhvr additive="base">
                                        <p:cTn id="362" dur="500" fill="hold"/>
                                        <p:tgtEl>
                                          <p:spTgt spid="81"/>
                                        </p:tgtEl>
                                        <p:attrNameLst>
                                          <p:attrName>ppt_x</p:attrName>
                                        </p:attrNameLst>
                                      </p:cBhvr>
                                      <p:tavLst>
                                        <p:tav tm="0">
                                          <p:val>
                                            <p:strVal val="1+#ppt_w/2"/>
                                          </p:val>
                                        </p:tav>
                                        <p:tav tm="100000">
                                          <p:val>
                                            <p:strVal val="#ppt_x"/>
                                          </p:val>
                                        </p:tav>
                                      </p:tavLst>
                                    </p:anim>
                                    <p:anim calcmode="lin" valueType="num">
                                      <p:cBhvr additive="base">
                                        <p:cTn id="363" dur="500" fill="hold"/>
                                        <p:tgtEl>
                                          <p:spTgt spid="81"/>
                                        </p:tgtEl>
                                        <p:attrNameLst>
                                          <p:attrName>ppt_y</p:attrName>
                                        </p:attrNameLst>
                                      </p:cBhvr>
                                      <p:tavLst>
                                        <p:tav tm="0">
                                          <p:val>
                                            <p:strVal val="#ppt_y"/>
                                          </p:val>
                                        </p:tav>
                                        <p:tav tm="100000">
                                          <p:val>
                                            <p:strVal val="#ppt_y"/>
                                          </p:val>
                                        </p:tav>
                                      </p:tavLst>
                                    </p:anim>
                                  </p:childTnLst>
                                </p:cTn>
                              </p:par>
                              <p:par>
                                <p:cTn id="364" presetID="2" presetClass="entr" presetSubtype="8" fill="hold" grpId="0" nodeType="withEffect">
                                  <p:stCondLst>
                                    <p:cond delay="1250"/>
                                  </p:stCondLst>
                                  <p:childTnLst>
                                    <p:set>
                                      <p:cBhvr>
                                        <p:cTn id="365" dur="1" fill="hold">
                                          <p:stCondLst>
                                            <p:cond delay="0"/>
                                          </p:stCondLst>
                                        </p:cTn>
                                        <p:tgtEl>
                                          <p:spTgt spid="83"/>
                                        </p:tgtEl>
                                        <p:attrNameLst>
                                          <p:attrName>style.visibility</p:attrName>
                                        </p:attrNameLst>
                                      </p:cBhvr>
                                      <p:to>
                                        <p:strVal val="visible"/>
                                      </p:to>
                                    </p:set>
                                    <p:anim calcmode="lin" valueType="num">
                                      <p:cBhvr additive="base">
                                        <p:cTn id="366" dur="500" fill="hold"/>
                                        <p:tgtEl>
                                          <p:spTgt spid="83"/>
                                        </p:tgtEl>
                                        <p:attrNameLst>
                                          <p:attrName>ppt_x</p:attrName>
                                        </p:attrNameLst>
                                      </p:cBhvr>
                                      <p:tavLst>
                                        <p:tav tm="0">
                                          <p:val>
                                            <p:strVal val="0-#ppt_w/2"/>
                                          </p:val>
                                        </p:tav>
                                        <p:tav tm="100000">
                                          <p:val>
                                            <p:strVal val="#ppt_x"/>
                                          </p:val>
                                        </p:tav>
                                      </p:tavLst>
                                    </p:anim>
                                    <p:anim calcmode="lin" valueType="num">
                                      <p:cBhvr additive="base">
                                        <p:cTn id="367" dur="500" fill="hold"/>
                                        <p:tgtEl>
                                          <p:spTgt spid="83"/>
                                        </p:tgtEl>
                                        <p:attrNameLst>
                                          <p:attrName>ppt_y</p:attrName>
                                        </p:attrNameLst>
                                      </p:cBhvr>
                                      <p:tavLst>
                                        <p:tav tm="0">
                                          <p:val>
                                            <p:strVal val="#ppt_y"/>
                                          </p:val>
                                        </p:tav>
                                        <p:tav tm="100000">
                                          <p:val>
                                            <p:strVal val="#ppt_y"/>
                                          </p:val>
                                        </p:tav>
                                      </p:tavLst>
                                    </p:anim>
                                  </p:childTnLst>
                                </p:cTn>
                              </p:par>
                              <p:par>
                                <p:cTn id="368" presetID="2" presetClass="entr" presetSubtype="2" fill="hold" grpId="0" nodeType="withEffect">
                                  <p:stCondLst>
                                    <p:cond delay="1250"/>
                                  </p:stCondLst>
                                  <p:childTnLst>
                                    <p:set>
                                      <p:cBhvr>
                                        <p:cTn id="369" dur="1" fill="hold">
                                          <p:stCondLst>
                                            <p:cond delay="0"/>
                                          </p:stCondLst>
                                        </p:cTn>
                                        <p:tgtEl>
                                          <p:spTgt spid="84"/>
                                        </p:tgtEl>
                                        <p:attrNameLst>
                                          <p:attrName>style.visibility</p:attrName>
                                        </p:attrNameLst>
                                      </p:cBhvr>
                                      <p:to>
                                        <p:strVal val="visible"/>
                                      </p:to>
                                    </p:set>
                                    <p:anim calcmode="lin" valueType="num">
                                      <p:cBhvr additive="base">
                                        <p:cTn id="370" dur="500" fill="hold"/>
                                        <p:tgtEl>
                                          <p:spTgt spid="84"/>
                                        </p:tgtEl>
                                        <p:attrNameLst>
                                          <p:attrName>ppt_x</p:attrName>
                                        </p:attrNameLst>
                                      </p:cBhvr>
                                      <p:tavLst>
                                        <p:tav tm="0">
                                          <p:val>
                                            <p:strVal val="1+#ppt_w/2"/>
                                          </p:val>
                                        </p:tav>
                                        <p:tav tm="100000">
                                          <p:val>
                                            <p:strVal val="#ppt_x"/>
                                          </p:val>
                                        </p:tav>
                                      </p:tavLst>
                                    </p:anim>
                                    <p:anim calcmode="lin" valueType="num">
                                      <p:cBhvr additive="base">
                                        <p:cTn id="371" dur="500" fill="hold"/>
                                        <p:tgtEl>
                                          <p:spTgt spid="84"/>
                                        </p:tgtEl>
                                        <p:attrNameLst>
                                          <p:attrName>ppt_y</p:attrName>
                                        </p:attrNameLst>
                                      </p:cBhvr>
                                      <p:tavLst>
                                        <p:tav tm="0">
                                          <p:val>
                                            <p:strVal val="#ppt_y"/>
                                          </p:val>
                                        </p:tav>
                                        <p:tav tm="100000">
                                          <p:val>
                                            <p:strVal val="#ppt_y"/>
                                          </p:val>
                                        </p:tav>
                                      </p:tavLst>
                                    </p:anim>
                                  </p:childTnLst>
                                </p:cTn>
                              </p:par>
                            </p:childTnLst>
                          </p:cTn>
                        </p:par>
                        <p:par>
                          <p:cTn id="372" fill="hold">
                            <p:stCondLst>
                              <p:cond delay="1750"/>
                            </p:stCondLst>
                            <p:childTnLst>
                              <p:par>
                                <p:cTn id="373" presetID="10" presetClass="entr" presetSubtype="0" fill="hold" grpId="0" nodeType="afterEffect">
                                  <p:stCondLst>
                                    <p:cond delay="0"/>
                                  </p:stCondLst>
                                  <p:childTnLst>
                                    <p:set>
                                      <p:cBhvr>
                                        <p:cTn id="374" dur="1" fill="hold">
                                          <p:stCondLst>
                                            <p:cond delay="0"/>
                                          </p:stCondLst>
                                        </p:cTn>
                                        <p:tgtEl>
                                          <p:spTgt spid="86"/>
                                        </p:tgtEl>
                                        <p:attrNameLst>
                                          <p:attrName>style.visibility</p:attrName>
                                        </p:attrNameLst>
                                      </p:cBhvr>
                                      <p:to>
                                        <p:strVal val="visible"/>
                                      </p:to>
                                    </p:set>
                                    <p:animEffect transition="in" filter="fade">
                                      <p:cBhvr>
                                        <p:cTn id="375" dur="500"/>
                                        <p:tgtEl>
                                          <p:spTgt spid="86"/>
                                        </p:tgtEl>
                                      </p:cBhvr>
                                    </p:animEffect>
                                  </p:childTnLst>
                                </p:cTn>
                              </p:par>
                            </p:childTnLst>
                          </p:cTn>
                        </p:par>
                        <p:par>
                          <p:cTn id="376" fill="hold">
                            <p:stCondLst>
                              <p:cond delay="2250"/>
                            </p:stCondLst>
                            <p:childTnLst>
                              <p:par>
                                <p:cTn id="377" presetID="22" presetClass="entr" presetSubtype="1" fill="hold" grpId="0" nodeType="afterEffect">
                                  <p:stCondLst>
                                    <p:cond delay="0"/>
                                  </p:stCondLst>
                                  <p:childTnLst>
                                    <p:set>
                                      <p:cBhvr>
                                        <p:cTn id="378" dur="1" fill="hold">
                                          <p:stCondLst>
                                            <p:cond delay="0"/>
                                          </p:stCondLst>
                                        </p:cTn>
                                        <p:tgtEl>
                                          <p:spTgt spid="87"/>
                                        </p:tgtEl>
                                        <p:attrNameLst>
                                          <p:attrName>style.visibility</p:attrName>
                                        </p:attrNameLst>
                                      </p:cBhvr>
                                      <p:to>
                                        <p:strVal val="visible"/>
                                      </p:to>
                                    </p:set>
                                    <p:animEffect transition="in" filter="wipe(up)">
                                      <p:cBhvr>
                                        <p:cTn id="379" dur="500"/>
                                        <p:tgtEl>
                                          <p:spTgt spid="87"/>
                                        </p:tgtEl>
                                      </p:cBhvr>
                                    </p:animEffect>
                                  </p:childTnLst>
                                </p:cTn>
                              </p:par>
                            </p:childTnLst>
                          </p:cTn>
                        </p:par>
                        <p:par>
                          <p:cTn id="380" fill="hold">
                            <p:stCondLst>
                              <p:cond delay="2750"/>
                            </p:stCondLst>
                            <p:childTnLst>
                              <p:par>
                                <p:cTn id="381" presetID="22" presetClass="entr" presetSubtype="1" fill="hold" grpId="0" nodeType="afterEffect">
                                  <p:stCondLst>
                                    <p:cond delay="0"/>
                                  </p:stCondLst>
                                  <p:childTnLst>
                                    <p:set>
                                      <p:cBhvr>
                                        <p:cTn id="382" dur="1" fill="hold">
                                          <p:stCondLst>
                                            <p:cond delay="0"/>
                                          </p:stCondLst>
                                        </p:cTn>
                                        <p:tgtEl>
                                          <p:spTgt spid="88"/>
                                        </p:tgtEl>
                                        <p:attrNameLst>
                                          <p:attrName>style.visibility</p:attrName>
                                        </p:attrNameLst>
                                      </p:cBhvr>
                                      <p:to>
                                        <p:strVal val="visible"/>
                                      </p:to>
                                    </p:set>
                                    <p:animEffect transition="in" filter="wipe(up)">
                                      <p:cBhvr>
                                        <p:cTn id="383" dur="500"/>
                                        <p:tgtEl>
                                          <p:spTgt spid="88"/>
                                        </p:tgtEl>
                                      </p:cBhvr>
                                    </p:animEffect>
                                  </p:childTnLst>
                                </p:cTn>
                              </p:par>
                            </p:childTnLst>
                          </p:cTn>
                        </p:par>
                        <p:par>
                          <p:cTn id="384" fill="hold">
                            <p:stCondLst>
                              <p:cond delay="3250"/>
                            </p:stCondLst>
                            <p:childTnLst>
                              <p:par>
                                <p:cTn id="385" presetID="22" presetClass="entr" presetSubtype="1" fill="hold" grpId="0" nodeType="afterEffect">
                                  <p:stCondLst>
                                    <p:cond delay="0"/>
                                  </p:stCondLst>
                                  <p:childTnLst>
                                    <p:set>
                                      <p:cBhvr>
                                        <p:cTn id="386" dur="1" fill="hold">
                                          <p:stCondLst>
                                            <p:cond delay="0"/>
                                          </p:stCondLst>
                                        </p:cTn>
                                        <p:tgtEl>
                                          <p:spTgt spid="89"/>
                                        </p:tgtEl>
                                        <p:attrNameLst>
                                          <p:attrName>style.visibility</p:attrName>
                                        </p:attrNameLst>
                                      </p:cBhvr>
                                      <p:to>
                                        <p:strVal val="visible"/>
                                      </p:to>
                                    </p:set>
                                    <p:animEffect transition="in" filter="wipe(up)">
                                      <p:cBhvr>
                                        <p:cTn id="387" dur="500"/>
                                        <p:tgtEl>
                                          <p:spTgt spid="89"/>
                                        </p:tgtEl>
                                      </p:cBhvr>
                                    </p:animEffect>
                                  </p:childTnLst>
                                </p:cTn>
                              </p:par>
                            </p:childTnLst>
                          </p:cTn>
                        </p:par>
                        <p:par>
                          <p:cTn id="388" fill="hold">
                            <p:stCondLst>
                              <p:cond delay="3750"/>
                            </p:stCondLst>
                            <p:childTnLst>
                              <p:par>
                                <p:cTn id="389" presetID="22" presetClass="entr" presetSubtype="1" fill="hold" grpId="0" nodeType="afterEffect">
                                  <p:stCondLst>
                                    <p:cond delay="0"/>
                                  </p:stCondLst>
                                  <p:childTnLst>
                                    <p:set>
                                      <p:cBhvr>
                                        <p:cTn id="390" dur="1" fill="hold">
                                          <p:stCondLst>
                                            <p:cond delay="0"/>
                                          </p:stCondLst>
                                        </p:cTn>
                                        <p:tgtEl>
                                          <p:spTgt spid="90"/>
                                        </p:tgtEl>
                                        <p:attrNameLst>
                                          <p:attrName>style.visibility</p:attrName>
                                        </p:attrNameLst>
                                      </p:cBhvr>
                                      <p:to>
                                        <p:strVal val="visible"/>
                                      </p:to>
                                    </p:set>
                                    <p:animEffect transition="in" filter="wipe(up)">
                                      <p:cBhvr>
                                        <p:cTn id="391" dur="500"/>
                                        <p:tgtEl>
                                          <p:spTgt spid="90"/>
                                        </p:tgtEl>
                                      </p:cBhvr>
                                    </p:animEffect>
                                  </p:childTnLst>
                                </p:cTn>
                              </p:par>
                            </p:childTnLst>
                          </p:cTn>
                        </p:par>
                        <p:par>
                          <p:cTn id="392" fill="hold">
                            <p:stCondLst>
                              <p:cond delay="4250"/>
                            </p:stCondLst>
                            <p:childTnLst>
                              <p:par>
                                <p:cTn id="393" presetID="22" presetClass="entr" presetSubtype="1" fill="hold" grpId="0" nodeType="afterEffect">
                                  <p:stCondLst>
                                    <p:cond delay="0"/>
                                  </p:stCondLst>
                                  <p:childTnLst>
                                    <p:set>
                                      <p:cBhvr>
                                        <p:cTn id="394" dur="1" fill="hold">
                                          <p:stCondLst>
                                            <p:cond delay="0"/>
                                          </p:stCondLst>
                                        </p:cTn>
                                        <p:tgtEl>
                                          <p:spTgt spid="91"/>
                                        </p:tgtEl>
                                        <p:attrNameLst>
                                          <p:attrName>style.visibility</p:attrName>
                                        </p:attrNameLst>
                                      </p:cBhvr>
                                      <p:to>
                                        <p:strVal val="visible"/>
                                      </p:to>
                                    </p:set>
                                    <p:animEffect transition="in" filter="wipe(up)">
                                      <p:cBhvr>
                                        <p:cTn id="395" dur="500"/>
                                        <p:tgtEl>
                                          <p:spTgt spid="91"/>
                                        </p:tgtEl>
                                      </p:cBhvr>
                                    </p:animEffect>
                                  </p:childTnLst>
                                </p:cTn>
                              </p:par>
                            </p:childTnLst>
                          </p:cTn>
                        </p:par>
                        <p:par>
                          <p:cTn id="396" fill="hold">
                            <p:stCondLst>
                              <p:cond delay="4750"/>
                            </p:stCondLst>
                            <p:childTnLst>
                              <p:par>
                                <p:cTn id="397" presetID="22" presetClass="entr" presetSubtype="1" fill="hold" grpId="0" nodeType="afterEffect">
                                  <p:stCondLst>
                                    <p:cond delay="0"/>
                                  </p:stCondLst>
                                  <p:childTnLst>
                                    <p:set>
                                      <p:cBhvr>
                                        <p:cTn id="398" dur="1" fill="hold">
                                          <p:stCondLst>
                                            <p:cond delay="0"/>
                                          </p:stCondLst>
                                        </p:cTn>
                                        <p:tgtEl>
                                          <p:spTgt spid="92"/>
                                        </p:tgtEl>
                                        <p:attrNameLst>
                                          <p:attrName>style.visibility</p:attrName>
                                        </p:attrNameLst>
                                      </p:cBhvr>
                                      <p:to>
                                        <p:strVal val="visible"/>
                                      </p:to>
                                    </p:set>
                                    <p:animEffect transition="in" filter="wipe(up)">
                                      <p:cBhvr>
                                        <p:cTn id="399" dur="500"/>
                                        <p:tgtEl>
                                          <p:spTgt spid="92"/>
                                        </p:tgtEl>
                                      </p:cBhvr>
                                    </p:animEffec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nodeType="clickEffect">
                                  <p:stCondLst>
                                    <p:cond delay="0"/>
                                  </p:stCondLst>
                                  <p:childTnLst>
                                    <p:set>
                                      <p:cBhvr>
                                        <p:cTn id="403" dur="1" fill="hold">
                                          <p:stCondLst>
                                            <p:cond delay="0"/>
                                          </p:stCondLst>
                                        </p:cTn>
                                        <p:tgtEl>
                                          <p:spTgt spid="94"/>
                                        </p:tgtEl>
                                        <p:attrNameLst>
                                          <p:attrName>style.visibility</p:attrName>
                                        </p:attrNameLst>
                                      </p:cBhvr>
                                      <p:to>
                                        <p:strVal val="visible"/>
                                      </p:to>
                                    </p:set>
                                    <p:animEffect transition="in" filter="fade">
                                      <p:cBhvr>
                                        <p:cTn id="404" dur="500"/>
                                        <p:tgtEl>
                                          <p:spTgt spid="94"/>
                                        </p:tgtEl>
                                      </p:cBhvr>
                                    </p:animEffect>
                                  </p:childTnLst>
                                </p:cTn>
                              </p:par>
                            </p:childTnLst>
                          </p:cTn>
                        </p:par>
                      </p:childTnLst>
                    </p:cTn>
                  </p:par>
                  <p:par>
                    <p:cTn id="405" fill="hold">
                      <p:stCondLst>
                        <p:cond delay="indefinite"/>
                      </p:stCondLst>
                      <p:childTnLst>
                        <p:par>
                          <p:cTn id="406" fill="hold">
                            <p:stCondLst>
                              <p:cond delay="0"/>
                            </p:stCondLst>
                            <p:childTnLst>
                              <p:par>
                                <p:cTn id="407" presetID="10" presetClass="entr" presetSubtype="0" fill="hold" grpId="0" nodeType="clickEffect">
                                  <p:stCondLst>
                                    <p:cond delay="0"/>
                                  </p:stCondLst>
                                  <p:childTnLst>
                                    <p:set>
                                      <p:cBhvr>
                                        <p:cTn id="408" dur="1" fill="hold">
                                          <p:stCondLst>
                                            <p:cond delay="0"/>
                                          </p:stCondLst>
                                        </p:cTn>
                                        <p:tgtEl>
                                          <p:spTgt spid="95"/>
                                        </p:tgtEl>
                                        <p:attrNameLst>
                                          <p:attrName>style.visibility</p:attrName>
                                        </p:attrNameLst>
                                      </p:cBhvr>
                                      <p:to>
                                        <p:strVal val="visible"/>
                                      </p:to>
                                    </p:set>
                                    <p:animEffect transition="in" filter="fade">
                                      <p:cBhvr>
                                        <p:cTn id="40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1" grpId="0" animBg="1"/>
      <p:bldP spid="90" grpId="0" animBg="1"/>
      <p:bldP spid="89" grpId="0" animBg="1"/>
      <p:bldP spid="88" grpId="0" animBg="1"/>
      <p:bldP spid="87" grpId="0" animBg="1"/>
      <p:bldP spid="73" grpId="0" animBg="1"/>
      <p:bldP spid="85" grpId="0" animBg="1"/>
      <p:bldP spid="86" grpId="0" animBg="1"/>
      <p:bldP spid="42" grpId="0" animBg="1"/>
      <p:bldP spid="49" grpId="0" animBg="1"/>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5" grpId="0"/>
      <p:bldP spid="17" grpId="0"/>
      <p:bldP spid="18" grpId="0" animBg="1"/>
      <p:bldP spid="19" grpId="0"/>
      <p:bldP spid="21" grpId="0"/>
      <p:bldP spid="23" grpId="0"/>
      <p:bldP spid="24" grpId="0" animBg="1"/>
      <p:bldP spid="25" grpId="0" animBg="1"/>
      <p:bldP spid="26" grpId="0"/>
      <p:bldP spid="28" grpId="0"/>
      <p:bldP spid="30" grpId="0"/>
      <p:bldP spid="31" grpId="0" animBg="1"/>
      <p:bldP spid="32" grpId="0" animBg="1"/>
      <p:bldP spid="33" grpId="0" animBg="1"/>
      <p:bldP spid="34" grpId="0"/>
      <p:bldP spid="36" grpId="0"/>
      <p:bldP spid="38" grpId="0"/>
      <p:bldP spid="39" grpId="0"/>
      <p:bldP spid="41" grpId="0" animBg="1"/>
      <p:bldP spid="43" grpId="0" animBg="1"/>
      <p:bldP spid="44" grpId="0" animBg="1"/>
      <p:bldP spid="45" grpId="0"/>
      <p:bldP spid="47" grpId="0"/>
      <p:bldP spid="48" grpId="0"/>
      <p:bldP spid="50" grpId="0" animBg="1"/>
      <p:bldP spid="51" grpId="0" animBg="1"/>
      <p:bldP spid="52" grpId="0"/>
      <p:bldP spid="54" grpId="0"/>
      <p:bldP spid="55" grpId="0"/>
      <p:bldP spid="56" grpId="0" animBg="1"/>
      <p:bldP spid="57" grpId="0" animBg="1"/>
      <p:bldP spid="58" grpId="0" animBg="1"/>
      <p:bldP spid="59" grpId="0" animBg="1"/>
      <p:bldP spid="60" grpId="0" animBg="1"/>
      <p:bldP spid="61" grpId="0"/>
      <p:bldP spid="63" grpId="0"/>
      <p:bldP spid="64" grpId="0"/>
      <p:bldP spid="65" grpId="0" animBg="1"/>
      <p:bldP spid="66" grpId="0" animBg="1"/>
      <p:bldP spid="67" grpId="0"/>
      <p:bldP spid="69" grpId="0"/>
      <p:bldP spid="70" grpId="0"/>
      <p:bldP spid="72" grpId="0" animBg="1"/>
      <p:bldP spid="74" grpId="0" animBg="1"/>
      <p:bldP spid="75" grpId="0"/>
      <p:bldP spid="77" grpId="0"/>
      <p:bldP spid="78" grpId="0"/>
      <p:bldP spid="79" grpId="0" animBg="1"/>
      <p:bldP spid="80" grpId="0" animBg="1"/>
      <p:bldP spid="81" grpId="0"/>
      <p:bldP spid="83" grpId="0"/>
      <p:bldP spid="84" grpId="0"/>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94AC-FDC0-4D96-A2FC-B196B7ABB5B8}"/>
              </a:ext>
            </a:extLst>
          </p:cNvPr>
          <p:cNvSpPr>
            <a:spLocks noGrp="1"/>
          </p:cNvSpPr>
          <p:nvPr>
            <p:ph type="title"/>
          </p:nvPr>
        </p:nvSpPr>
        <p:spPr/>
        <p:txBody>
          <a:bodyPr/>
          <a:lstStyle/>
          <a:p>
            <a:endParaRPr lang="en-US" b="1" dirty="0"/>
          </a:p>
        </p:txBody>
      </p:sp>
      <p:sp>
        <p:nvSpPr>
          <p:cNvPr id="3" name="Rectangle 2">
            <a:extLst>
              <a:ext uri="{FF2B5EF4-FFF2-40B4-BE49-F238E27FC236}">
                <a16:creationId xmlns:a16="http://schemas.microsoft.com/office/drawing/2014/main" id="{74A50E93-105A-456A-9D0A-75B8DD3880BE}"/>
              </a:ext>
            </a:extLst>
          </p:cNvPr>
          <p:cNvSpPr/>
          <p:nvPr/>
        </p:nvSpPr>
        <p:spPr>
          <a:xfrm>
            <a:off x="3200400" y="886185"/>
            <a:ext cx="10515600" cy="5632311"/>
          </a:xfrm>
          <a:prstGeom prst="rect">
            <a:avLst/>
          </a:prstGeom>
        </p:spPr>
        <p:txBody>
          <a:bodyPr wrap="square">
            <a:spAutoFit/>
          </a:bodyPr>
          <a:lstStyle/>
          <a:p>
            <a:r>
              <a:rPr lang="en-US" dirty="0">
                <a:latin typeface="Century Gothic" panose="020B0502020202020204" pitchFamily="34" charset="0"/>
              </a:rPr>
              <a:t>alias la='ls -A’</a:t>
            </a:r>
          </a:p>
          <a:p>
            <a:r>
              <a:rPr lang="en-US" dirty="0">
                <a:latin typeface="Century Gothic" panose="020B0502020202020204" pitchFamily="34" charset="0"/>
              </a:rPr>
              <a:t>alias l='ls -CF’</a:t>
            </a:r>
          </a:p>
          <a:p>
            <a:r>
              <a:rPr lang="en-US" dirty="0">
                <a:latin typeface="Century Gothic" panose="020B0502020202020204" pitchFamily="34" charset="0"/>
              </a:rPr>
              <a:t>alias </a:t>
            </a:r>
            <a:r>
              <a:rPr lang="en-US" dirty="0" err="1">
                <a:latin typeface="Century Gothic" panose="020B0502020202020204" pitchFamily="34" charset="0"/>
              </a:rPr>
              <a:t>ll</a:t>
            </a:r>
            <a:r>
              <a:rPr lang="en-US" dirty="0">
                <a:latin typeface="Century Gothic" panose="020B0502020202020204" pitchFamily="34" charset="0"/>
              </a:rPr>
              <a:t>="clear ; ls -</a:t>
            </a:r>
            <a:r>
              <a:rPr lang="en-US" dirty="0" err="1">
                <a:latin typeface="Century Gothic" panose="020B0502020202020204" pitchFamily="34" charset="0"/>
              </a:rPr>
              <a:t>lgF</a:t>
            </a:r>
            <a:r>
              <a:rPr lang="en-US" dirty="0">
                <a:latin typeface="Century Gothic" panose="020B0502020202020204" pitchFamily="34" charset="0"/>
              </a:rPr>
              <a:t> | sed '1d’”</a:t>
            </a:r>
          </a:p>
          <a:p>
            <a:r>
              <a:rPr lang="en-US" dirty="0">
                <a:latin typeface="Century Gothic" panose="020B0502020202020204" pitchFamily="34" charset="0"/>
              </a:rPr>
              <a:t>alias ls='ls -</a:t>
            </a:r>
            <a:r>
              <a:rPr lang="en-US" dirty="0" err="1">
                <a:latin typeface="Century Gothic" panose="020B0502020202020204" pitchFamily="34" charset="0"/>
              </a:rPr>
              <a:t>x'alias</a:t>
            </a:r>
            <a:r>
              <a:rPr lang="en-US" dirty="0">
                <a:latin typeface="Century Gothic" panose="020B0502020202020204" pitchFamily="34" charset="0"/>
              </a:rPr>
              <a:t> </a:t>
            </a:r>
          </a:p>
          <a:p>
            <a:r>
              <a:rPr lang="en-US" dirty="0" err="1">
                <a:latin typeface="Century Gothic" panose="020B0502020202020204" pitchFamily="34" charset="0"/>
              </a:rPr>
              <a:t>cls</a:t>
            </a:r>
            <a:r>
              <a:rPr lang="en-US" dirty="0">
                <a:latin typeface="Century Gothic" panose="020B0502020202020204" pitchFamily="34" charset="0"/>
              </a:rPr>
              <a:t>=clear</a:t>
            </a:r>
          </a:p>
          <a:p>
            <a:r>
              <a:rPr lang="en-US" dirty="0">
                <a:latin typeface="Century Gothic" panose="020B0502020202020204" pitchFamily="34" charset="0"/>
              </a:rPr>
              <a:t>alias cd..='cd ..’</a:t>
            </a:r>
          </a:p>
          <a:p>
            <a:r>
              <a:rPr lang="en-US" dirty="0">
                <a:latin typeface="Century Gothic" panose="020B0502020202020204" pitchFamily="34" charset="0"/>
              </a:rPr>
              <a:t>alias </a:t>
            </a:r>
            <a:r>
              <a:rPr lang="en-US" dirty="0" err="1">
                <a:latin typeface="Century Gothic" panose="020B0502020202020204" pitchFamily="34" charset="0"/>
              </a:rPr>
              <a:t>dir</a:t>
            </a:r>
            <a:r>
              <a:rPr lang="en-US" dirty="0">
                <a:latin typeface="Century Gothic" panose="020B0502020202020204" pitchFamily="34" charset="0"/>
              </a:rPr>
              <a:t>='ls -</a:t>
            </a:r>
            <a:r>
              <a:rPr lang="en-US" dirty="0" err="1">
                <a:latin typeface="Century Gothic" panose="020B0502020202020204" pitchFamily="34" charset="0"/>
              </a:rPr>
              <a:t>algF</a:t>
            </a:r>
            <a:r>
              <a:rPr lang="en-US" dirty="0">
                <a:latin typeface="Century Gothic" panose="020B0502020202020204" pitchFamily="34" charset="0"/>
              </a:rPr>
              <a:t>’</a:t>
            </a:r>
          </a:p>
          <a:p>
            <a:r>
              <a:rPr lang="en-US" dirty="0">
                <a:latin typeface="Century Gothic" panose="020B0502020202020204" pitchFamily="34" charset="0"/>
              </a:rPr>
              <a:t>alias md=</a:t>
            </a:r>
            <a:r>
              <a:rPr lang="en-US" dirty="0" err="1">
                <a:latin typeface="Century Gothic" panose="020B0502020202020204" pitchFamily="34" charset="0"/>
              </a:rPr>
              <a:t>mkdir</a:t>
            </a:r>
            <a:endParaRPr lang="en-US" dirty="0">
              <a:latin typeface="Century Gothic" panose="020B0502020202020204" pitchFamily="34" charset="0"/>
            </a:endParaRPr>
          </a:p>
          <a:p>
            <a:r>
              <a:rPr lang="en-US" dirty="0">
                <a:latin typeface="Century Gothic" panose="020B0502020202020204" pitchFamily="34" charset="0"/>
              </a:rPr>
              <a:t>alias </a:t>
            </a:r>
            <a:r>
              <a:rPr lang="en-US" dirty="0" err="1">
                <a:latin typeface="Century Gothic" panose="020B0502020202020204" pitchFamily="34" charset="0"/>
              </a:rPr>
              <a:t>rd</a:t>
            </a:r>
            <a:r>
              <a:rPr lang="en-US" dirty="0">
                <a:latin typeface="Century Gothic" panose="020B0502020202020204" pitchFamily="34" charset="0"/>
              </a:rPr>
              <a:t>=</a:t>
            </a:r>
            <a:r>
              <a:rPr lang="en-US" dirty="0" err="1">
                <a:latin typeface="Century Gothic" panose="020B0502020202020204" pitchFamily="34" charset="0"/>
              </a:rPr>
              <a:t>rmdir</a:t>
            </a:r>
            <a:endParaRPr lang="en-US" dirty="0">
              <a:latin typeface="Century Gothic" panose="020B0502020202020204" pitchFamily="34" charset="0"/>
            </a:endParaRPr>
          </a:p>
          <a:p>
            <a:r>
              <a:rPr lang="en-US" dirty="0">
                <a:latin typeface="Century Gothic" panose="020B0502020202020204" pitchFamily="34" charset="0"/>
              </a:rPr>
              <a:t>alias mv='mv -</a:t>
            </a:r>
            <a:r>
              <a:rPr lang="en-US" dirty="0" err="1">
                <a:latin typeface="Century Gothic" panose="020B0502020202020204" pitchFamily="34" charset="0"/>
              </a:rPr>
              <a:t>i</a:t>
            </a:r>
            <a:r>
              <a:rPr lang="en-US" dirty="0">
                <a:latin typeface="Century Gothic" panose="020B0502020202020204" pitchFamily="34" charset="0"/>
              </a:rPr>
              <a:t>’</a:t>
            </a:r>
          </a:p>
          <a:p>
            <a:r>
              <a:rPr lang="en-US" dirty="0">
                <a:latin typeface="Century Gothic" panose="020B0502020202020204" pitchFamily="34" charset="0"/>
              </a:rPr>
              <a:t>alias cp='cp -</a:t>
            </a:r>
            <a:r>
              <a:rPr lang="en-US" dirty="0" err="1">
                <a:latin typeface="Century Gothic" panose="020B0502020202020204" pitchFamily="34" charset="0"/>
              </a:rPr>
              <a:t>i</a:t>
            </a:r>
            <a:r>
              <a:rPr lang="en-US" dirty="0">
                <a:latin typeface="Century Gothic" panose="020B0502020202020204" pitchFamily="34" charset="0"/>
              </a:rPr>
              <a:t>’</a:t>
            </a:r>
          </a:p>
          <a:p>
            <a:r>
              <a:rPr lang="en-US" dirty="0">
                <a:latin typeface="Century Gothic" panose="020B0502020202020204" pitchFamily="34" charset="0"/>
              </a:rPr>
              <a:t>alias rm='rm -</a:t>
            </a:r>
            <a:r>
              <a:rPr lang="en-US" dirty="0" err="1">
                <a:latin typeface="Century Gothic" panose="020B0502020202020204" pitchFamily="34" charset="0"/>
              </a:rPr>
              <a:t>i</a:t>
            </a:r>
            <a:r>
              <a:rPr lang="en-US" dirty="0">
                <a:latin typeface="Century Gothic" panose="020B0502020202020204" pitchFamily="34" charset="0"/>
              </a:rPr>
              <a:t>’</a:t>
            </a:r>
          </a:p>
          <a:p>
            <a:r>
              <a:rPr lang="en-US" dirty="0">
                <a:latin typeface="Century Gothic" panose="020B0502020202020204" pitchFamily="34" charset="0"/>
              </a:rPr>
              <a:t>alias h='history | tail -n25’</a:t>
            </a:r>
          </a:p>
          <a:p>
            <a:r>
              <a:rPr lang="en-US" dirty="0">
                <a:latin typeface="Century Gothic" panose="020B0502020202020204" pitchFamily="34" charset="0"/>
              </a:rPr>
              <a:t>alias </a:t>
            </a:r>
            <a:r>
              <a:rPr lang="en-US" dirty="0" err="1">
                <a:latin typeface="Century Gothic" panose="020B0502020202020204" pitchFamily="34" charset="0"/>
              </a:rPr>
              <a:t>pt</a:t>
            </a:r>
            <a:r>
              <a:rPr lang="en-US" dirty="0">
                <a:latin typeface="Century Gothic" panose="020B0502020202020204" pitchFamily="34" charset="0"/>
              </a:rPr>
              <a:t>="</a:t>
            </a:r>
            <a:r>
              <a:rPr lang="en-US" dirty="0" err="1">
                <a:latin typeface="Century Gothic" panose="020B0502020202020204" pitchFamily="34" charset="0"/>
              </a:rPr>
              <a:t>ps</a:t>
            </a:r>
            <a:r>
              <a:rPr lang="en-US" dirty="0">
                <a:latin typeface="Century Gothic" panose="020B0502020202020204" pitchFamily="34" charset="0"/>
              </a:rPr>
              <a:t> -u nick | tail“</a:t>
            </a:r>
          </a:p>
          <a:p>
            <a:r>
              <a:rPr lang="en-US" dirty="0">
                <a:latin typeface="Century Gothic" panose="020B0502020202020204" pitchFamily="34" charset="0"/>
              </a:rPr>
              <a:t>alias vi='vim’</a:t>
            </a:r>
          </a:p>
          <a:p>
            <a:r>
              <a:rPr lang="en-US" dirty="0">
                <a:latin typeface="Century Gothic" panose="020B0502020202020204" pitchFamily="34" charset="0"/>
              </a:rPr>
              <a:t>alias del=rm</a:t>
            </a:r>
          </a:p>
          <a:p>
            <a:r>
              <a:rPr lang="en-US" dirty="0">
                <a:latin typeface="Century Gothic" panose="020B0502020202020204" pitchFamily="34" charset="0"/>
              </a:rPr>
              <a:t>alias s="{ cd /home/nick/scripts ; }“</a:t>
            </a:r>
          </a:p>
          <a:p>
            <a:r>
              <a:rPr lang="en-US" dirty="0">
                <a:latin typeface="Century Gothic" panose="020B0502020202020204" pitchFamily="34" charset="0"/>
              </a:rPr>
              <a:t>alias bus='cd /home/nick/databases/</a:t>
            </a:r>
            <a:r>
              <a:rPr lang="en-US" dirty="0" err="1">
                <a:latin typeface="Century Gothic" panose="020B0502020202020204" pitchFamily="34" charset="0"/>
              </a:rPr>
              <a:t>bus’</a:t>
            </a:r>
            <a:endParaRPr lang="en-US" dirty="0">
              <a:latin typeface="Century Gothic" panose="020B0502020202020204" pitchFamily="34" charset="0"/>
            </a:endParaRPr>
          </a:p>
          <a:p>
            <a:r>
              <a:rPr lang="en-US" dirty="0">
                <a:latin typeface="Century Gothic" panose="020B0502020202020204" pitchFamily="34" charset="0"/>
              </a:rPr>
              <a:t>alias cars="{ cd /home/nick/databases/cars ; }“</a:t>
            </a:r>
          </a:p>
          <a:p>
            <a:r>
              <a:rPr lang="en-US" dirty="0">
                <a:latin typeface="Century Gothic" panose="020B0502020202020204" pitchFamily="34" charset="0"/>
              </a:rPr>
              <a:t>alias sf="{ cd /media/</a:t>
            </a:r>
            <a:r>
              <a:rPr lang="en-US" dirty="0" err="1">
                <a:latin typeface="Century Gothic" panose="020B0502020202020204" pitchFamily="34" charset="0"/>
              </a:rPr>
              <a:t>sf_Ubuntu</a:t>
            </a:r>
            <a:r>
              <a:rPr lang="en-US" dirty="0">
                <a:latin typeface="Century Gothic" panose="020B0502020202020204" pitchFamily="34" charset="0"/>
              </a:rPr>
              <a:t> ; }"</a:t>
            </a:r>
          </a:p>
        </p:txBody>
      </p:sp>
      <p:sp>
        <p:nvSpPr>
          <p:cNvPr id="4" name="Right Brace 3">
            <a:extLst>
              <a:ext uri="{FF2B5EF4-FFF2-40B4-BE49-F238E27FC236}">
                <a16:creationId xmlns:a16="http://schemas.microsoft.com/office/drawing/2014/main" id="{AB61528E-7D07-4500-9212-A7C9960D765D}"/>
              </a:ext>
            </a:extLst>
          </p:cNvPr>
          <p:cNvSpPr/>
          <p:nvPr/>
        </p:nvSpPr>
        <p:spPr>
          <a:xfrm>
            <a:off x="7301305" y="886185"/>
            <a:ext cx="1235412" cy="5554013"/>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B944E96-9ACF-4F36-ABD7-3776B5AE1DC2}"/>
              </a:ext>
            </a:extLst>
          </p:cNvPr>
          <p:cNvSpPr txBox="1"/>
          <p:nvPr/>
        </p:nvSpPr>
        <p:spPr>
          <a:xfrm>
            <a:off x="8621163" y="3102175"/>
            <a:ext cx="3410892" cy="923330"/>
          </a:xfrm>
          <a:prstGeom prst="rect">
            <a:avLst/>
          </a:prstGeom>
          <a:noFill/>
        </p:spPr>
        <p:txBody>
          <a:bodyPr wrap="square" rtlCol="0">
            <a:spAutoFit/>
          </a:bodyPr>
          <a:lstStyle/>
          <a:p>
            <a:r>
              <a:rPr lang="en-US" dirty="0">
                <a:latin typeface="Century Gothic" panose="020B0502020202020204" pitchFamily="34" charset="0"/>
              </a:rPr>
              <a:t>Aliases are simply that, what YOU want to run that, in fact, means something else.</a:t>
            </a:r>
          </a:p>
        </p:txBody>
      </p:sp>
      <p:sp>
        <p:nvSpPr>
          <p:cNvPr id="6" name="Rectangle 5">
            <a:extLst>
              <a:ext uri="{FF2B5EF4-FFF2-40B4-BE49-F238E27FC236}">
                <a16:creationId xmlns:a16="http://schemas.microsoft.com/office/drawing/2014/main" id="{1C253205-7949-47FE-ABD4-2A33DC0B1BF6}"/>
              </a:ext>
            </a:extLst>
          </p:cNvPr>
          <p:cNvSpPr/>
          <p:nvPr/>
        </p:nvSpPr>
        <p:spPr>
          <a:xfrm>
            <a:off x="5330891" y="169349"/>
            <a:ext cx="2154757" cy="523220"/>
          </a:xfrm>
          <a:prstGeom prst="rect">
            <a:avLst/>
          </a:prstGeom>
        </p:spPr>
        <p:txBody>
          <a:bodyPr wrap="none">
            <a:spAutoFit/>
          </a:bodyPr>
          <a:lstStyle/>
          <a:p>
            <a:r>
              <a:rPr lang="en-US" sz="2800" b="1" dirty="0">
                <a:latin typeface="Century Gothic" panose="020B0502020202020204" pitchFamily="34" charset="0"/>
              </a:rPr>
              <a:t>.</a:t>
            </a:r>
            <a:r>
              <a:rPr lang="en-US" sz="2800" b="1" dirty="0" err="1">
                <a:latin typeface="Century Gothic" panose="020B0502020202020204" pitchFamily="34" charset="0"/>
              </a:rPr>
              <a:t>bashrc</a:t>
            </a:r>
            <a:r>
              <a:rPr lang="en-US" sz="2800" b="1" dirty="0">
                <a:latin typeface="Century Gothic" panose="020B0502020202020204" pitchFamily="34" charset="0"/>
              </a:rPr>
              <a:t> File</a:t>
            </a:r>
            <a:endParaRPr lang="en-US" sz="2800" dirty="0">
              <a:latin typeface="Century Gothic" panose="020B0502020202020204" pitchFamily="34" charset="0"/>
            </a:endParaRPr>
          </a:p>
        </p:txBody>
      </p:sp>
    </p:spTree>
    <p:extLst>
      <p:ext uri="{BB962C8B-B14F-4D97-AF65-F5344CB8AC3E}">
        <p14:creationId xmlns:p14="http://schemas.microsoft.com/office/powerpoint/2010/main" val="3158146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94AC-FDC0-4D96-A2FC-B196B7ABB5B8}"/>
              </a:ext>
            </a:extLst>
          </p:cNvPr>
          <p:cNvSpPr>
            <a:spLocks noGrp="1"/>
          </p:cNvSpPr>
          <p:nvPr>
            <p:ph type="title"/>
          </p:nvPr>
        </p:nvSpPr>
        <p:spPr/>
        <p:txBody>
          <a:bodyPr/>
          <a:lstStyle/>
          <a:p>
            <a:endParaRPr lang="en-US" b="1" dirty="0"/>
          </a:p>
        </p:txBody>
      </p:sp>
      <p:sp>
        <p:nvSpPr>
          <p:cNvPr id="4" name="Rectangle 3">
            <a:extLst>
              <a:ext uri="{FF2B5EF4-FFF2-40B4-BE49-F238E27FC236}">
                <a16:creationId xmlns:a16="http://schemas.microsoft.com/office/drawing/2014/main" id="{E1D26153-1D60-4B0E-84E6-83E0F7C7DABA}"/>
              </a:ext>
            </a:extLst>
          </p:cNvPr>
          <p:cNvSpPr/>
          <p:nvPr/>
        </p:nvSpPr>
        <p:spPr>
          <a:xfrm>
            <a:off x="914400" y="1581061"/>
            <a:ext cx="10515600" cy="4154984"/>
          </a:xfrm>
          <a:prstGeom prst="rect">
            <a:avLst/>
          </a:prstGeom>
        </p:spPr>
        <p:txBody>
          <a:bodyPr wrap="square">
            <a:spAutoFit/>
          </a:bodyPr>
          <a:lstStyle/>
          <a:p>
            <a:r>
              <a:rPr lang="en-US" sz="2400" b="1" dirty="0">
                <a:latin typeface="Century Gothic" panose="020B0502020202020204" pitchFamily="34" charset="0"/>
              </a:rPr>
              <a:t>.</a:t>
            </a:r>
            <a:r>
              <a:rPr lang="en-US" sz="2400" b="1" dirty="0" err="1">
                <a:latin typeface="Century Gothic" panose="020B0502020202020204" pitchFamily="34" charset="0"/>
              </a:rPr>
              <a:t>bashrc</a:t>
            </a:r>
            <a:r>
              <a:rPr lang="en-US" sz="2400" dirty="0">
                <a:latin typeface="Century Gothic" panose="020B0502020202020204" pitchFamily="34" charset="0"/>
              </a:rPr>
              <a:t> is a shell script that Bash runs whenever it is started interactively. It initializes an interactive shell session. You can put any command in that file that you could type at the command prompt.</a:t>
            </a:r>
          </a:p>
          <a:p>
            <a:endParaRPr lang="pt-BR" sz="2400" dirty="0">
              <a:latin typeface="Century Gothic" panose="020B0502020202020204" pitchFamily="34" charset="0"/>
            </a:endParaRPr>
          </a:p>
          <a:p>
            <a:r>
              <a:rPr lang="pt-BR" sz="2400" dirty="0">
                <a:latin typeface="Century Gothic" panose="020B0502020202020204" pitchFamily="34" charset="0"/>
              </a:rPr>
              <a:t>set -o ignoreeof</a:t>
            </a:r>
          </a:p>
          <a:p>
            <a:r>
              <a:rPr lang="pt-BR" sz="2400" dirty="0">
                <a:latin typeface="Century Gothic" panose="020B0502020202020204" pitchFamily="34" charset="0"/>
              </a:rPr>
              <a:t>set -o noclobber</a:t>
            </a:r>
          </a:p>
          <a:p>
            <a:r>
              <a:rPr lang="pt-BR" sz="2400" dirty="0">
                <a:latin typeface="Century Gothic" panose="020B0502020202020204" pitchFamily="34" charset="0"/>
              </a:rPr>
              <a:t> PS1="${debian_chroot:+($debian_chroot)}\[\033[01;31m\]\u\[\033[01;37m\]@\[\033[01;32m\]\h\[\033[01;36m\] \w\[\033[00m\] \$ “</a:t>
            </a:r>
          </a:p>
          <a:p>
            <a:endParaRPr lang="pt-BR" sz="2400" dirty="0">
              <a:latin typeface="Century Gothic" panose="020B0502020202020204" pitchFamily="34" charset="0"/>
            </a:endParaRPr>
          </a:p>
          <a:p>
            <a:r>
              <a:rPr lang="pt-BR" sz="2400" dirty="0">
                <a:latin typeface="Century Gothic" panose="020B0502020202020204" pitchFamily="34" charset="0"/>
              </a:rPr>
              <a:t>PS2='continue: '</a:t>
            </a:r>
            <a:endParaRPr lang="en-US" sz="2400" dirty="0">
              <a:latin typeface="Century Gothic" panose="020B0502020202020204" pitchFamily="34" charset="0"/>
            </a:endParaRPr>
          </a:p>
        </p:txBody>
      </p:sp>
      <p:sp>
        <p:nvSpPr>
          <p:cNvPr id="3" name="Rectangle 2">
            <a:extLst>
              <a:ext uri="{FF2B5EF4-FFF2-40B4-BE49-F238E27FC236}">
                <a16:creationId xmlns:a16="http://schemas.microsoft.com/office/drawing/2014/main" id="{690D584B-65BF-4D04-895D-AEB2BBA2E317}"/>
              </a:ext>
            </a:extLst>
          </p:cNvPr>
          <p:cNvSpPr/>
          <p:nvPr/>
        </p:nvSpPr>
        <p:spPr>
          <a:xfrm>
            <a:off x="5222250" y="256690"/>
            <a:ext cx="2686954" cy="646331"/>
          </a:xfrm>
          <a:prstGeom prst="rect">
            <a:avLst/>
          </a:prstGeom>
        </p:spPr>
        <p:txBody>
          <a:bodyPr wrap="none">
            <a:spAutoFit/>
          </a:bodyPr>
          <a:lstStyle/>
          <a:p>
            <a:r>
              <a:rPr lang="en-US" sz="3600" b="1" dirty="0">
                <a:latin typeface="Century Gothic" panose="020B0502020202020204" pitchFamily="34" charset="0"/>
              </a:rPr>
              <a:t>.</a:t>
            </a:r>
            <a:r>
              <a:rPr lang="en-US" sz="3600" b="1" dirty="0" err="1">
                <a:latin typeface="Century Gothic" panose="020B0502020202020204" pitchFamily="34" charset="0"/>
              </a:rPr>
              <a:t>bashrc</a:t>
            </a:r>
            <a:r>
              <a:rPr lang="en-US" sz="3600" b="1" dirty="0">
                <a:latin typeface="Century Gothic" panose="020B0502020202020204" pitchFamily="34" charset="0"/>
              </a:rPr>
              <a:t> </a:t>
            </a:r>
            <a:r>
              <a:rPr lang="en-US" sz="3600" dirty="0">
                <a:latin typeface="Century Gothic" panose="020B0502020202020204" pitchFamily="34" charset="0"/>
              </a:rPr>
              <a:t>File</a:t>
            </a:r>
          </a:p>
        </p:txBody>
      </p:sp>
      <p:sp>
        <p:nvSpPr>
          <p:cNvPr id="5" name="TextBox 4">
            <a:extLst>
              <a:ext uri="{FF2B5EF4-FFF2-40B4-BE49-F238E27FC236}">
                <a16:creationId xmlns:a16="http://schemas.microsoft.com/office/drawing/2014/main" id="{68137668-694A-463F-83E5-A483DD0554DB}"/>
              </a:ext>
            </a:extLst>
          </p:cNvPr>
          <p:cNvSpPr txBox="1"/>
          <p:nvPr/>
        </p:nvSpPr>
        <p:spPr>
          <a:xfrm>
            <a:off x="8256761" y="5889751"/>
            <a:ext cx="3935240" cy="646331"/>
          </a:xfrm>
          <a:prstGeom prst="rect">
            <a:avLst/>
          </a:prstGeom>
          <a:noFill/>
        </p:spPr>
        <p:txBody>
          <a:bodyPr wrap="square" rtlCol="0">
            <a:spAutoFit/>
          </a:bodyPr>
          <a:lstStyle/>
          <a:p>
            <a:r>
              <a:rPr lang="en-US" b="1" dirty="0">
                <a:latin typeface="Century Gothic" panose="020B0502020202020204" pitchFamily="34" charset="0"/>
              </a:rPr>
              <a:t>Note: </a:t>
            </a:r>
            <a:r>
              <a:rPr lang="en-US" dirty="0">
                <a:latin typeface="Century Gothic" panose="020B0502020202020204" pitchFamily="34" charset="0"/>
              </a:rPr>
              <a:t>Look at page 78 to see the </a:t>
            </a:r>
            <a:br>
              <a:rPr lang="en-US" dirty="0">
                <a:latin typeface="Century Gothic" panose="020B0502020202020204" pitchFamily="34" charset="0"/>
              </a:rPr>
            </a:br>
            <a:r>
              <a:rPr lang="en-US" dirty="0">
                <a:latin typeface="Century Gothic" panose="020B0502020202020204" pitchFamily="34" charset="0"/>
              </a:rPr>
              <a:t>color coding works for PS1</a:t>
            </a:r>
          </a:p>
        </p:txBody>
      </p:sp>
    </p:spTree>
    <p:extLst>
      <p:ext uri="{BB962C8B-B14F-4D97-AF65-F5344CB8AC3E}">
        <p14:creationId xmlns:p14="http://schemas.microsoft.com/office/powerpoint/2010/main" val="508601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4A70-45C9-4636-BBBC-4650E6C087CB}"/>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FD01D694-810E-490C-B891-CFFE1D7FDFD0}"/>
              </a:ext>
            </a:extLst>
          </p:cNvPr>
          <p:cNvPicPr>
            <a:picLocks noChangeAspect="1"/>
          </p:cNvPicPr>
          <p:nvPr/>
        </p:nvPicPr>
        <p:blipFill>
          <a:blip r:embed="rId2"/>
          <a:stretch>
            <a:fillRect/>
          </a:stretch>
        </p:blipFill>
        <p:spPr>
          <a:xfrm>
            <a:off x="2364179" y="1223326"/>
            <a:ext cx="8522815" cy="5283041"/>
          </a:xfrm>
          <a:prstGeom prst="rect">
            <a:avLst/>
          </a:prstGeom>
        </p:spPr>
      </p:pic>
      <p:sp>
        <p:nvSpPr>
          <p:cNvPr id="5" name="Rectangle 4">
            <a:extLst>
              <a:ext uri="{FF2B5EF4-FFF2-40B4-BE49-F238E27FC236}">
                <a16:creationId xmlns:a16="http://schemas.microsoft.com/office/drawing/2014/main" id="{F0838A66-96D6-4480-8C03-D863DABB3506}"/>
              </a:ext>
            </a:extLst>
          </p:cNvPr>
          <p:cNvSpPr/>
          <p:nvPr/>
        </p:nvSpPr>
        <p:spPr>
          <a:xfrm>
            <a:off x="5046089" y="315421"/>
            <a:ext cx="2299156" cy="830997"/>
          </a:xfrm>
          <a:prstGeom prst="rect">
            <a:avLst/>
          </a:prstGeom>
        </p:spPr>
        <p:txBody>
          <a:bodyPr wrap="none">
            <a:spAutoFit/>
          </a:bodyPr>
          <a:lstStyle/>
          <a:p>
            <a:r>
              <a:rPr lang="en-US" sz="4800" dirty="0"/>
              <a:t>Example</a:t>
            </a:r>
          </a:p>
        </p:txBody>
      </p:sp>
    </p:spTree>
    <p:extLst>
      <p:ext uri="{BB962C8B-B14F-4D97-AF65-F5344CB8AC3E}">
        <p14:creationId xmlns:p14="http://schemas.microsoft.com/office/powerpoint/2010/main" val="2105249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04CD-F390-4BEA-8DC8-A9F95B11A44D}"/>
              </a:ext>
            </a:extLst>
          </p:cNvPr>
          <p:cNvSpPr>
            <a:spLocks noGrp="1"/>
          </p:cNvSpPr>
          <p:nvPr>
            <p:ph type="title"/>
          </p:nvPr>
        </p:nvSpPr>
        <p:spPr/>
        <p:txBody>
          <a:bodyPr/>
          <a:lstStyle/>
          <a:p>
            <a:r>
              <a:rPr lang="en-US" sz="5400" dirty="0">
                <a:latin typeface="Century Gothic" panose="020B0502020202020204" pitchFamily="34" charset="0"/>
              </a:rPr>
              <a:t>Chapter 3 - Becoming Familiar with UNIX Commands </a:t>
            </a:r>
            <a:r>
              <a:rPr lang="en-US" sz="5400" b="1" dirty="0">
                <a:solidFill>
                  <a:srgbClr val="FF0000"/>
                </a:solidFill>
                <a:latin typeface="Century Gothic" panose="020B0502020202020204" pitchFamily="34" charset="0"/>
              </a:rPr>
              <a:t>***</a:t>
            </a:r>
            <a:endParaRPr lang="en-US" sz="5400" dirty="0">
              <a:latin typeface="Century Gothic" panose="020B0502020202020204" pitchFamily="34" charset="0"/>
            </a:endParaRPr>
          </a:p>
        </p:txBody>
      </p:sp>
    </p:spTree>
    <p:extLst>
      <p:ext uri="{BB962C8B-B14F-4D97-AF65-F5344CB8AC3E}">
        <p14:creationId xmlns:p14="http://schemas.microsoft.com/office/powerpoint/2010/main" val="373369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1B88FEF-17FE-4975-8AF4-A8EEED8FE13E}"/>
              </a:ext>
            </a:extLst>
          </p:cNvPr>
          <p:cNvSpPr>
            <a:spLocks noGrp="1" noChangeArrowheads="1"/>
          </p:cNvSpPr>
          <p:nvPr>
            <p:ph type="title"/>
          </p:nvPr>
        </p:nvSpPr>
        <p:spPr/>
        <p:txBody>
          <a:bodyPr/>
          <a:lstStyle/>
          <a:p>
            <a:pPr>
              <a:defRPr/>
            </a:pPr>
            <a:r>
              <a:rPr lang="en-US" b="1" dirty="0"/>
              <a:t>‘history’ Command</a:t>
            </a:r>
          </a:p>
        </p:txBody>
      </p:sp>
      <p:sp>
        <p:nvSpPr>
          <p:cNvPr id="32771" name="Rectangle 3">
            <a:extLst>
              <a:ext uri="{FF2B5EF4-FFF2-40B4-BE49-F238E27FC236}">
                <a16:creationId xmlns:a16="http://schemas.microsoft.com/office/drawing/2014/main" id="{7419AD35-C2D9-493A-ABFC-CA0DDBBA3AA3}"/>
              </a:ext>
            </a:extLst>
          </p:cNvPr>
          <p:cNvSpPr>
            <a:spLocks noGrp="1" noChangeArrowheads="1"/>
          </p:cNvSpPr>
          <p:nvPr>
            <p:ph idx="1"/>
          </p:nvPr>
        </p:nvSpPr>
        <p:spPr/>
        <p:txBody>
          <a:bodyPr/>
          <a:lstStyle/>
          <a:p>
            <a:pPr marL="380985" lvl="1" indent="0" algn="r">
              <a:buNone/>
            </a:pPr>
            <a:r>
              <a:rPr lang="en-US" altLang="en-US" dirty="0">
                <a:latin typeface="Century Gothic" panose="020B0502020202020204" pitchFamily="34" charset="0"/>
              </a:rPr>
              <a:t>    </a:t>
            </a:r>
          </a:p>
          <a:p>
            <a:pPr lvl="1"/>
            <a:r>
              <a:rPr lang="en-US" altLang="en-US" sz="2800" dirty="0">
                <a:latin typeface="Century Gothic" panose="020B0502020202020204" pitchFamily="34" charset="0"/>
              </a:rPr>
              <a:t>Most shells, (except the Bourne shell) can save your </a:t>
            </a:r>
            <a:br>
              <a:rPr lang="en-US" altLang="en-US" sz="2800" dirty="0">
                <a:latin typeface="Century Gothic" panose="020B0502020202020204" pitchFamily="34" charset="0"/>
              </a:rPr>
            </a:br>
            <a:r>
              <a:rPr lang="en-US" altLang="en-US" sz="2800" dirty="0">
                <a:latin typeface="Century Gothic" panose="020B0502020202020204" pitchFamily="34" charset="0"/>
              </a:rPr>
              <a:t>past commands</a:t>
            </a:r>
          </a:p>
          <a:p>
            <a:pPr lvl="1"/>
            <a:r>
              <a:rPr lang="en-US" altLang="en-US" sz="2800" dirty="0">
                <a:latin typeface="Century Gothic" panose="020B0502020202020204" pitchFamily="34" charset="0"/>
              </a:rPr>
              <a:t>You can replay those commands</a:t>
            </a:r>
          </a:p>
          <a:p>
            <a:pPr lvl="1"/>
            <a:r>
              <a:rPr lang="en-US" altLang="en-US" sz="2800" dirty="0">
                <a:latin typeface="Century Gothic" panose="020B0502020202020204" pitchFamily="34" charset="0"/>
              </a:rPr>
              <a:t>In most shells you can edit the commands to do other things</a:t>
            </a:r>
          </a:p>
          <a:p>
            <a:pPr lvl="1"/>
            <a:r>
              <a:rPr lang="en-US" altLang="en-US" sz="2800" dirty="0">
                <a:latin typeface="Century Gothic" panose="020B0502020202020204" pitchFamily="34" charset="0"/>
              </a:rPr>
              <a:t>This is a major efficiency savings</a:t>
            </a:r>
          </a:p>
        </p:txBody>
      </p:sp>
    </p:spTree>
    <p:extLst>
      <p:ext uri="{BB962C8B-B14F-4D97-AF65-F5344CB8AC3E}">
        <p14:creationId xmlns:p14="http://schemas.microsoft.com/office/powerpoint/2010/main" val="241808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DAEF781-CCBD-4500-B901-B0A6034F5D9D}"/>
              </a:ext>
            </a:extLst>
          </p:cNvPr>
          <p:cNvSpPr>
            <a:spLocks noGrp="1" noChangeArrowheads="1"/>
          </p:cNvSpPr>
          <p:nvPr>
            <p:ph type="title"/>
          </p:nvPr>
        </p:nvSpPr>
        <p:spPr/>
        <p:txBody>
          <a:bodyPr/>
          <a:lstStyle/>
          <a:p>
            <a:pPr>
              <a:defRPr/>
            </a:pPr>
            <a:r>
              <a:rPr lang="en-US" b="1" dirty="0"/>
              <a:t>Using ‘history’</a:t>
            </a:r>
          </a:p>
        </p:txBody>
      </p:sp>
      <p:sp>
        <p:nvSpPr>
          <p:cNvPr id="33795" name="Rectangle 3">
            <a:extLst>
              <a:ext uri="{FF2B5EF4-FFF2-40B4-BE49-F238E27FC236}">
                <a16:creationId xmlns:a16="http://schemas.microsoft.com/office/drawing/2014/main" id="{A2F84A08-D759-41C0-BA8F-C6C1F069565F}"/>
              </a:ext>
            </a:extLst>
          </p:cNvPr>
          <p:cNvSpPr>
            <a:spLocks noGrp="1" noChangeArrowheads="1"/>
          </p:cNvSpPr>
          <p:nvPr>
            <p:ph idx="1"/>
          </p:nvPr>
        </p:nvSpPr>
        <p:spPr/>
        <p:txBody>
          <a:bodyPr/>
          <a:lstStyle/>
          <a:p>
            <a:r>
              <a:rPr lang="en-US" altLang="en-US" dirty="0">
                <a:latin typeface="Century Gothic" panose="020B0502020202020204" pitchFamily="34" charset="0"/>
              </a:rPr>
              <a:t>In the bash shell you invoke history by pressing the up arrow</a:t>
            </a:r>
          </a:p>
          <a:p>
            <a:pPr lvl="1"/>
            <a:r>
              <a:rPr lang="en-US" altLang="en-US" dirty="0">
                <a:latin typeface="Century Gothic" panose="020B0502020202020204" pitchFamily="34" charset="0"/>
              </a:rPr>
              <a:t>You can also type ‘history’</a:t>
            </a:r>
          </a:p>
          <a:p>
            <a:pPr lvl="1"/>
            <a:r>
              <a:rPr lang="en-US" altLang="en-US" dirty="0">
                <a:latin typeface="Century Gothic" panose="020B0502020202020204" pitchFamily="34" charset="0"/>
              </a:rPr>
              <a:t>History is a history of all the commands you have typed into the shell</a:t>
            </a:r>
          </a:p>
          <a:p>
            <a:pPr lvl="1"/>
            <a:r>
              <a:rPr lang="en-US" altLang="en-US" dirty="0">
                <a:latin typeface="Century Gothic" panose="020B0502020202020204" pitchFamily="34" charset="0"/>
              </a:rPr>
              <a:t>History is a powerful tool for recalling/editing past commands</a:t>
            </a:r>
          </a:p>
        </p:txBody>
      </p:sp>
      <p:pic>
        <p:nvPicPr>
          <p:cNvPr id="2" name="Picture 1">
            <a:extLst>
              <a:ext uri="{FF2B5EF4-FFF2-40B4-BE49-F238E27FC236}">
                <a16:creationId xmlns:a16="http://schemas.microsoft.com/office/drawing/2014/main" id="{73B5F460-9D4F-487A-8292-C7B96F0767C0}"/>
              </a:ext>
            </a:extLst>
          </p:cNvPr>
          <p:cNvPicPr>
            <a:picLocks noChangeAspect="1"/>
          </p:cNvPicPr>
          <p:nvPr/>
        </p:nvPicPr>
        <p:blipFill>
          <a:blip r:embed="rId3"/>
          <a:stretch>
            <a:fillRect/>
          </a:stretch>
        </p:blipFill>
        <p:spPr>
          <a:xfrm>
            <a:off x="1705524" y="3072201"/>
            <a:ext cx="8780952" cy="3104762"/>
          </a:xfrm>
          <a:prstGeom prst="rect">
            <a:avLst/>
          </a:prstGeom>
        </p:spPr>
      </p:pic>
    </p:spTree>
    <p:extLst>
      <p:ext uri="{BB962C8B-B14F-4D97-AF65-F5344CB8AC3E}">
        <p14:creationId xmlns:p14="http://schemas.microsoft.com/office/powerpoint/2010/main" val="931420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A610F95-72BA-456A-80D6-6AD4902B2696}"/>
              </a:ext>
            </a:extLst>
          </p:cNvPr>
          <p:cNvSpPr>
            <a:spLocks noGrp="1" noChangeArrowheads="1"/>
          </p:cNvSpPr>
          <p:nvPr>
            <p:ph type="title"/>
          </p:nvPr>
        </p:nvSpPr>
        <p:spPr/>
        <p:txBody>
          <a:bodyPr/>
          <a:lstStyle/>
          <a:p>
            <a:pPr>
              <a:defRPr/>
            </a:pPr>
            <a:r>
              <a:rPr lang="en-US" b="1" dirty="0"/>
              <a:t>Editors</a:t>
            </a:r>
          </a:p>
        </p:txBody>
      </p:sp>
      <p:sp>
        <p:nvSpPr>
          <p:cNvPr id="23555" name="Rectangle 3">
            <a:extLst>
              <a:ext uri="{FF2B5EF4-FFF2-40B4-BE49-F238E27FC236}">
                <a16:creationId xmlns:a16="http://schemas.microsoft.com/office/drawing/2014/main" id="{45C3031A-9787-4640-8F1B-87AE5A2858E8}"/>
              </a:ext>
            </a:extLst>
          </p:cNvPr>
          <p:cNvSpPr>
            <a:spLocks noGrp="1" noChangeArrowheads="1"/>
          </p:cNvSpPr>
          <p:nvPr>
            <p:ph idx="1"/>
          </p:nvPr>
        </p:nvSpPr>
        <p:spPr/>
        <p:txBody>
          <a:bodyPr/>
          <a:lstStyle/>
          <a:p>
            <a:r>
              <a:rPr lang="en-US" altLang="en-US" sz="2400" dirty="0">
                <a:latin typeface="Century Gothic" panose="020B0502020202020204" pitchFamily="34" charset="0"/>
              </a:rPr>
              <a:t>This is sometimes a “Holy War”</a:t>
            </a:r>
          </a:p>
          <a:p>
            <a:pPr lvl="1"/>
            <a:r>
              <a:rPr lang="en-US" altLang="en-US" sz="2400" dirty="0">
                <a:latin typeface="Century Gothic" panose="020B0502020202020204" pitchFamily="34" charset="0"/>
              </a:rPr>
              <a:t>In the 80s and 90s </a:t>
            </a:r>
          </a:p>
          <a:p>
            <a:pPr lvl="2"/>
            <a:r>
              <a:rPr lang="en-US" altLang="en-US" sz="2400" dirty="0">
                <a:latin typeface="Century Gothic" panose="020B0502020202020204" pitchFamily="34" charset="0"/>
              </a:rPr>
              <a:t>Young Turks - liked emacs and, sometimes, vi</a:t>
            </a:r>
          </a:p>
          <a:p>
            <a:pPr lvl="2"/>
            <a:r>
              <a:rPr lang="en-US" altLang="en-US" sz="2400" dirty="0">
                <a:latin typeface="Century Gothic" panose="020B0502020202020204" pitchFamily="34" charset="0"/>
              </a:rPr>
              <a:t>KISS folks - liked pico and </a:t>
            </a:r>
            <a:r>
              <a:rPr lang="en-US" altLang="en-US" sz="2400" dirty="0" err="1">
                <a:latin typeface="Century Gothic" panose="020B0502020202020204" pitchFamily="34" charset="0"/>
              </a:rPr>
              <a:t>gedit</a:t>
            </a:r>
            <a:endParaRPr lang="en-US" altLang="en-US" sz="2400" dirty="0">
              <a:latin typeface="Century Gothic" panose="020B0502020202020204" pitchFamily="34" charset="0"/>
            </a:endParaRPr>
          </a:p>
          <a:p>
            <a:r>
              <a:rPr lang="en-US" altLang="en-US" sz="2400" dirty="0">
                <a:latin typeface="Century Gothic" panose="020B0502020202020204" pitchFamily="34" charset="0"/>
              </a:rPr>
              <a:t>Classics - support the traditional editors: </a:t>
            </a:r>
          </a:p>
          <a:p>
            <a:pPr lvl="1"/>
            <a:r>
              <a:rPr lang="en-US" altLang="en-US" sz="2400" dirty="0">
                <a:latin typeface="Century Gothic" panose="020B0502020202020204" pitchFamily="34" charset="0"/>
              </a:rPr>
              <a:t>ed (won’t use), </a:t>
            </a:r>
          </a:p>
          <a:p>
            <a:pPr lvl="1"/>
            <a:r>
              <a:rPr lang="en-US" altLang="en-US" sz="2400" dirty="0">
                <a:latin typeface="Century Gothic" panose="020B0502020202020204" pitchFamily="34" charset="0"/>
              </a:rPr>
              <a:t>ex (won’t use), </a:t>
            </a:r>
          </a:p>
          <a:p>
            <a:pPr lvl="1"/>
            <a:r>
              <a:rPr lang="en-US" altLang="en-US" sz="2400" dirty="0">
                <a:latin typeface="Century Gothic" panose="020B0502020202020204" pitchFamily="34" charset="0"/>
              </a:rPr>
              <a:t>vi (will learn), </a:t>
            </a:r>
          </a:p>
          <a:p>
            <a:pPr lvl="1"/>
            <a:r>
              <a:rPr lang="en-US" altLang="en-US" sz="2400" dirty="0">
                <a:latin typeface="Century Gothic" panose="020B0502020202020204" pitchFamily="34" charset="0"/>
              </a:rPr>
              <a:t>vim (will learn)</a:t>
            </a:r>
          </a:p>
        </p:txBody>
      </p:sp>
      <p:sp>
        <p:nvSpPr>
          <p:cNvPr id="2" name="AutoShape 2" descr="Image result for vim">
            <a:extLst>
              <a:ext uri="{FF2B5EF4-FFF2-40B4-BE49-F238E27FC236}">
                <a16:creationId xmlns:a16="http://schemas.microsoft.com/office/drawing/2014/main" id="{E7A6E787-8B20-4452-80FE-54DB226FBA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vim">
            <a:extLst>
              <a:ext uri="{FF2B5EF4-FFF2-40B4-BE49-F238E27FC236}">
                <a16:creationId xmlns:a16="http://schemas.microsoft.com/office/drawing/2014/main" id="{7DFF1B44-4710-4A59-9C44-970692B169E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36D1E5C-CFAB-4B56-A844-37A07B200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824" y="4326064"/>
            <a:ext cx="1924049" cy="1927586"/>
          </a:xfrm>
          <a:prstGeom prst="rect">
            <a:avLst/>
          </a:prstGeom>
        </p:spPr>
      </p:pic>
      <p:pic>
        <p:nvPicPr>
          <p:cNvPr id="2054" name="Picture 6" descr="Emacs">
            <a:extLst>
              <a:ext uri="{FF2B5EF4-FFF2-40B4-BE49-F238E27FC236}">
                <a16:creationId xmlns:a16="http://schemas.microsoft.com/office/drawing/2014/main" id="{A9A82C3B-E0FF-4285-A018-D8D67C337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9825" y="0"/>
            <a:ext cx="169545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ico command">
            <a:extLst>
              <a:ext uri="{FF2B5EF4-FFF2-40B4-BE49-F238E27FC236}">
                <a16:creationId xmlns:a16="http://schemas.microsoft.com/office/drawing/2014/main" id="{EA7E4268-05AD-41F5-94D5-3AF2D728AA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649" t="32667" r="15017" b="43333"/>
          <a:stretch/>
        </p:blipFill>
        <p:spPr bwMode="auto">
          <a:xfrm>
            <a:off x="10029825" y="1952626"/>
            <a:ext cx="19240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gedit editor">
            <a:extLst>
              <a:ext uri="{FF2B5EF4-FFF2-40B4-BE49-F238E27FC236}">
                <a16:creationId xmlns:a16="http://schemas.microsoft.com/office/drawing/2014/main" id="{746DF453-C775-4C2D-B394-CE52EA246F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9348" y="3001232"/>
            <a:ext cx="1905000"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700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0E82B0C-625E-4E1F-87DC-070B9639DBC5}"/>
              </a:ext>
            </a:extLst>
          </p:cNvPr>
          <p:cNvSpPr>
            <a:spLocks noGrp="1" noChangeArrowheads="1"/>
          </p:cNvSpPr>
          <p:nvPr>
            <p:ph type="title"/>
          </p:nvPr>
        </p:nvSpPr>
        <p:spPr/>
        <p:txBody>
          <a:bodyPr/>
          <a:lstStyle/>
          <a:p>
            <a:pPr>
              <a:defRPr/>
            </a:pPr>
            <a:r>
              <a:rPr lang="en-US" b="1" dirty="0"/>
              <a:t>Case Sensitivity</a:t>
            </a:r>
          </a:p>
        </p:txBody>
      </p:sp>
      <p:sp>
        <p:nvSpPr>
          <p:cNvPr id="24579" name="Rectangle 3">
            <a:extLst>
              <a:ext uri="{FF2B5EF4-FFF2-40B4-BE49-F238E27FC236}">
                <a16:creationId xmlns:a16="http://schemas.microsoft.com/office/drawing/2014/main" id="{C28F6C00-CE07-42C3-8FC2-AD7D3CE2B912}"/>
              </a:ext>
            </a:extLst>
          </p:cNvPr>
          <p:cNvSpPr>
            <a:spLocks noGrp="1" noChangeArrowheads="1"/>
          </p:cNvSpPr>
          <p:nvPr>
            <p:ph idx="1"/>
          </p:nvPr>
        </p:nvSpPr>
        <p:spPr/>
        <p:txBody>
          <a:bodyPr/>
          <a:lstStyle/>
          <a:p>
            <a:pPr>
              <a:lnSpc>
                <a:spcPct val="90000"/>
              </a:lnSpc>
            </a:pPr>
            <a:endParaRPr lang="en-US" altLang="en-US" dirty="0">
              <a:latin typeface="Century Gothic" panose="020B0502020202020204" pitchFamily="34" charset="0"/>
            </a:endParaRP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Substandard Operating Systems think</a:t>
            </a:r>
            <a:r>
              <a:rPr lang="en-US" altLang="en-US" b="1" dirty="0">
                <a:solidFill>
                  <a:srgbClr val="0070C0"/>
                </a:solidFill>
                <a:latin typeface="Century Gothic" panose="020B0502020202020204" pitchFamily="34" charset="0"/>
              </a:rPr>
              <a:t> AFILE </a:t>
            </a:r>
            <a:r>
              <a:rPr lang="en-US" altLang="en-US" dirty="0">
                <a:latin typeface="Century Gothic" panose="020B0502020202020204" pitchFamily="34" charset="0"/>
              </a:rPr>
              <a:t>and </a:t>
            </a:r>
            <a:r>
              <a:rPr lang="en-US" altLang="en-US" b="1" dirty="0" err="1">
                <a:solidFill>
                  <a:srgbClr val="0070C0"/>
                </a:solidFill>
                <a:latin typeface="Century Gothic" panose="020B0502020202020204" pitchFamily="34" charset="0"/>
              </a:rPr>
              <a:t>afile</a:t>
            </a:r>
            <a:r>
              <a:rPr lang="en-US" altLang="en-US" b="1" dirty="0">
                <a:solidFill>
                  <a:srgbClr val="0070C0"/>
                </a:solidFill>
                <a:latin typeface="Century Gothic" panose="020B0502020202020204" pitchFamily="34" charset="0"/>
              </a:rPr>
              <a:t> </a:t>
            </a:r>
            <a:r>
              <a:rPr lang="en-US" altLang="en-US" dirty="0">
                <a:latin typeface="Century Gothic" panose="020B0502020202020204" pitchFamily="34" charset="0"/>
              </a:rPr>
              <a:t>are the same file</a:t>
            </a:r>
          </a:p>
          <a:p>
            <a:pPr marL="342900" indent="-342900">
              <a:lnSpc>
                <a:spcPct val="90000"/>
              </a:lnSpc>
              <a:buFont typeface="Arial" panose="020B0604020202020204" pitchFamily="34" charset="0"/>
              <a:buChar char="•"/>
            </a:pPr>
            <a:r>
              <a:rPr lang="en-US" altLang="en-US" u="sng" dirty="0">
                <a:latin typeface="Century Gothic" panose="020B0502020202020204" pitchFamily="34" charset="0"/>
              </a:rPr>
              <a:t>True Operating Systems </a:t>
            </a:r>
            <a:r>
              <a:rPr lang="en-US" altLang="en-US" dirty="0">
                <a:latin typeface="Century Gothic" panose="020B0502020202020204" pitchFamily="34" charset="0"/>
              </a:rPr>
              <a:t>recognize that ‘a’ and ‘A’ are different</a:t>
            </a: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Unix and Linux are true operating systems :-) </a:t>
            </a: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Lower case is easier to read than ALL UPPER CASE LETTERS</a:t>
            </a: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Use lowercase</a:t>
            </a:r>
          </a:p>
        </p:txBody>
      </p:sp>
    </p:spTree>
    <p:extLst>
      <p:ext uri="{BB962C8B-B14F-4D97-AF65-F5344CB8AC3E}">
        <p14:creationId xmlns:p14="http://schemas.microsoft.com/office/powerpoint/2010/main" val="961850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DE803A2-AB6C-4BAB-BAB7-BCFD33ABB403}"/>
              </a:ext>
            </a:extLst>
          </p:cNvPr>
          <p:cNvSpPr>
            <a:spLocks noGrp="1" noChangeArrowheads="1"/>
          </p:cNvSpPr>
          <p:nvPr>
            <p:ph type="title"/>
          </p:nvPr>
        </p:nvSpPr>
        <p:spPr/>
        <p:txBody>
          <a:bodyPr/>
          <a:lstStyle/>
          <a:p>
            <a:pPr>
              <a:defRPr/>
            </a:pPr>
            <a:r>
              <a:rPr lang="en-US" dirty="0"/>
              <a:t>How Unix looks at You</a:t>
            </a:r>
          </a:p>
        </p:txBody>
      </p:sp>
      <p:sp>
        <p:nvSpPr>
          <p:cNvPr id="25603" name="Rectangle 3">
            <a:extLst>
              <a:ext uri="{FF2B5EF4-FFF2-40B4-BE49-F238E27FC236}">
                <a16:creationId xmlns:a16="http://schemas.microsoft.com/office/drawing/2014/main" id="{1C3E15B8-6D8D-4D85-8876-42419A9C078C}"/>
              </a:ext>
            </a:extLst>
          </p:cNvPr>
          <p:cNvSpPr>
            <a:spLocks noGrp="1" noChangeArrowheads="1"/>
          </p:cNvSpPr>
          <p:nvPr>
            <p:ph idx="1"/>
          </p:nvPr>
        </p:nvSpPr>
        <p:spPr>
          <a:xfrm>
            <a:off x="838199" y="1476375"/>
            <a:ext cx="10944225" cy="4700588"/>
          </a:xfrm>
        </p:spPr>
        <p:txBody>
          <a:bodyPr/>
          <a:lstStyle/>
          <a:p>
            <a:endParaRPr lang="en-US" altLang="en-US" dirty="0">
              <a:latin typeface="Century Gothic" panose="020B0502020202020204" pitchFamily="34" charset="0"/>
            </a:endParaRPr>
          </a:p>
          <a:p>
            <a:pPr marL="342900" indent="-342900">
              <a:buFont typeface="Arial" panose="020B0604020202020204" pitchFamily="34" charset="0"/>
              <a:buChar char="•"/>
            </a:pPr>
            <a:r>
              <a:rPr lang="en-US" altLang="en-US" dirty="0">
                <a:latin typeface="Century Gothic" panose="020B0502020202020204" pitchFamily="34" charset="0"/>
              </a:rPr>
              <a:t>Unix thinks you are a cognizant adult</a:t>
            </a:r>
          </a:p>
          <a:p>
            <a:pPr marL="342900" indent="-342900">
              <a:buFont typeface="Arial" panose="020B0604020202020204" pitchFamily="34" charset="0"/>
              <a:buChar char="•"/>
            </a:pPr>
            <a:r>
              <a:rPr lang="en-US" altLang="en-US" dirty="0">
                <a:latin typeface="Century Gothic" panose="020B0502020202020204" pitchFamily="34" charset="0"/>
              </a:rPr>
              <a:t>Unix believes you know what you are doing</a:t>
            </a:r>
          </a:p>
          <a:p>
            <a:pPr marL="342900" indent="-342900">
              <a:buFont typeface="Arial" panose="020B0604020202020204" pitchFamily="34" charset="0"/>
              <a:buChar char="•"/>
            </a:pPr>
            <a:r>
              <a:rPr lang="en-US" altLang="en-US" dirty="0">
                <a:latin typeface="Century Gothic" panose="020B0502020202020204" pitchFamily="34" charset="0"/>
              </a:rPr>
              <a:t>Unix will do what you tell it without insulting you by asking if you are sure</a:t>
            </a:r>
          </a:p>
          <a:p>
            <a:pPr marL="342900" indent="-342900">
              <a:buFont typeface="Arial" panose="020B0604020202020204" pitchFamily="34" charset="0"/>
              <a:buChar char="•"/>
            </a:pPr>
            <a:r>
              <a:rPr lang="en-US" altLang="en-US" dirty="0">
                <a:latin typeface="Century Gothic" panose="020B0502020202020204" pitchFamily="34" charset="0"/>
              </a:rPr>
              <a:t>Unix doesn’t prevent you from doing incredibly stupid things because </a:t>
            </a:r>
            <a:br>
              <a:rPr lang="en-US" altLang="en-US" dirty="0">
                <a:latin typeface="Century Gothic" panose="020B0502020202020204" pitchFamily="34" charset="0"/>
              </a:rPr>
            </a:br>
            <a:r>
              <a:rPr lang="en-US" altLang="en-US" dirty="0">
                <a:latin typeface="Century Gothic" panose="020B0502020202020204" pitchFamily="34" charset="0"/>
              </a:rPr>
              <a:t>that would also prevent you from doing amazingly clever things</a:t>
            </a:r>
          </a:p>
        </p:txBody>
      </p:sp>
      <p:pic>
        <p:nvPicPr>
          <p:cNvPr id="1026" name="Picture 2" descr="Adult Black Pug">
            <a:extLst>
              <a:ext uri="{FF2B5EF4-FFF2-40B4-BE49-F238E27FC236}">
                <a16:creationId xmlns:a16="http://schemas.microsoft.com/office/drawing/2014/main" id="{7ED9F0C6-0AF8-4550-8935-38D3D852F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7787" y="3889668"/>
            <a:ext cx="1954213" cy="26032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ose-up of Cat">
            <a:extLst>
              <a:ext uri="{FF2B5EF4-FFF2-40B4-BE49-F238E27FC236}">
                <a16:creationId xmlns:a16="http://schemas.microsoft.com/office/drawing/2014/main" id="{168B0EA7-1A63-4881-A0F9-57A51222D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7787" y="-20155"/>
            <a:ext cx="1954213" cy="260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098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F9696C9-D11A-40EB-913A-336CC3CB77F2}"/>
              </a:ext>
            </a:extLst>
          </p:cNvPr>
          <p:cNvSpPr>
            <a:spLocks noGrp="1" noChangeArrowheads="1"/>
          </p:cNvSpPr>
          <p:nvPr>
            <p:ph type="title"/>
          </p:nvPr>
        </p:nvSpPr>
        <p:spPr/>
        <p:txBody>
          <a:bodyPr/>
          <a:lstStyle/>
          <a:p>
            <a:pPr>
              <a:defRPr/>
            </a:pPr>
            <a:r>
              <a:rPr lang="en-US" b="1" dirty="0"/>
              <a:t>‘tail’ </a:t>
            </a:r>
            <a:r>
              <a:rPr lang="en-US" dirty="0"/>
              <a:t>Command</a:t>
            </a:r>
          </a:p>
        </p:txBody>
      </p:sp>
      <p:sp>
        <p:nvSpPr>
          <p:cNvPr id="37891" name="Rectangle 3">
            <a:extLst>
              <a:ext uri="{FF2B5EF4-FFF2-40B4-BE49-F238E27FC236}">
                <a16:creationId xmlns:a16="http://schemas.microsoft.com/office/drawing/2014/main" id="{5A02DE05-5A0C-45F0-AFBE-3E54AD509631}"/>
              </a:ext>
            </a:extLst>
          </p:cNvPr>
          <p:cNvSpPr>
            <a:spLocks noGrp="1" noChangeArrowheads="1"/>
          </p:cNvSpPr>
          <p:nvPr>
            <p:ph idx="1"/>
          </p:nvPr>
        </p:nvSpPr>
        <p:spPr>
          <a:xfrm>
            <a:off x="342900" y="859845"/>
            <a:ext cx="10515600" cy="4700588"/>
          </a:xfrm>
        </p:spPr>
        <p:txBody>
          <a:bodyPr/>
          <a:lstStyle/>
          <a:p>
            <a:r>
              <a:rPr lang="en-US" altLang="en-US" dirty="0">
                <a:latin typeface="Century Gothic" panose="020B0502020202020204" pitchFamily="34" charset="0"/>
              </a:rPr>
              <a:t> Shows the last 10 lines of a file by default</a:t>
            </a:r>
          </a:p>
          <a:p>
            <a:pPr marL="342900" indent="-342900">
              <a:buFont typeface="Arial" panose="020B0604020202020204" pitchFamily="34" charset="0"/>
              <a:buChar char="•"/>
            </a:pPr>
            <a:r>
              <a:rPr lang="en-US" altLang="en-US" dirty="0">
                <a:latin typeface="Century Gothic" panose="020B0502020202020204" pitchFamily="34" charset="0"/>
              </a:rPr>
              <a:t>option allows more or less lines</a:t>
            </a:r>
          </a:p>
          <a:p>
            <a:pPr marL="342900" indent="-342900">
              <a:buFont typeface="Arial" panose="020B0604020202020204" pitchFamily="34" charset="0"/>
              <a:buChar char="•"/>
            </a:pPr>
            <a:r>
              <a:rPr lang="en-US" altLang="en-US" dirty="0">
                <a:latin typeface="Century Gothic" panose="020B0502020202020204" pitchFamily="34" charset="0"/>
              </a:rPr>
              <a:t>used to check last few lines of a file w/o scanning the whole file</a:t>
            </a:r>
          </a:p>
          <a:p>
            <a:pPr marL="342900" indent="-342900">
              <a:buFont typeface="Arial" panose="020B0604020202020204" pitchFamily="34" charset="0"/>
              <a:buChar char="•"/>
            </a:pPr>
            <a:r>
              <a:rPr lang="en-US" altLang="en-US" dirty="0">
                <a:highlight>
                  <a:srgbClr val="E0E3E8"/>
                </a:highlight>
                <a:latin typeface="Bahnschrift" panose="020B0502040204020203" pitchFamily="34" charset="0"/>
              </a:rPr>
              <a:t>tail -f </a:t>
            </a:r>
          </a:p>
          <a:p>
            <a:pPr lvl="1"/>
            <a:r>
              <a:rPr lang="en-US" altLang="en-US" dirty="0">
                <a:latin typeface="Century Gothic" panose="020B0502020202020204" pitchFamily="34" charset="0"/>
              </a:rPr>
              <a:t>checks every second</a:t>
            </a:r>
          </a:p>
          <a:p>
            <a:pPr lvl="1"/>
            <a:r>
              <a:rPr lang="en-US" altLang="en-US" dirty="0">
                <a:latin typeface="Century Gothic" panose="020B0502020202020204" pitchFamily="34" charset="0"/>
              </a:rPr>
              <a:t>shows end of file as file grows</a:t>
            </a:r>
          </a:p>
        </p:txBody>
      </p:sp>
      <p:pic>
        <p:nvPicPr>
          <p:cNvPr id="2" name="Picture 1">
            <a:extLst>
              <a:ext uri="{FF2B5EF4-FFF2-40B4-BE49-F238E27FC236}">
                <a16:creationId xmlns:a16="http://schemas.microsoft.com/office/drawing/2014/main" id="{9B56B4A1-5038-4D55-B520-17B3CD2DD5B9}"/>
              </a:ext>
            </a:extLst>
          </p:cNvPr>
          <p:cNvPicPr>
            <a:picLocks noChangeAspect="1"/>
          </p:cNvPicPr>
          <p:nvPr/>
        </p:nvPicPr>
        <p:blipFill>
          <a:blip r:embed="rId3"/>
          <a:stretch>
            <a:fillRect/>
          </a:stretch>
        </p:blipFill>
        <p:spPr>
          <a:xfrm>
            <a:off x="5005939" y="2064709"/>
            <a:ext cx="7186061" cy="4428166"/>
          </a:xfrm>
          <a:prstGeom prst="rect">
            <a:avLst/>
          </a:prstGeom>
        </p:spPr>
      </p:pic>
    </p:spTree>
    <p:extLst>
      <p:ext uri="{BB962C8B-B14F-4D97-AF65-F5344CB8AC3E}">
        <p14:creationId xmlns:p14="http://schemas.microsoft.com/office/powerpoint/2010/main" val="1371513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104D40-81EC-4BEF-B6FB-C5FCFBF5F501}"/>
              </a:ext>
            </a:extLst>
          </p:cNvPr>
          <p:cNvSpPr/>
          <p:nvPr/>
        </p:nvSpPr>
        <p:spPr>
          <a:xfrm>
            <a:off x="3551122" y="140407"/>
            <a:ext cx="4780476" cy="461665"/>
          </a:xfrm>
          <a:prstGeom prst="rect">
            <a:avLst/>
          </a:prstGeom>
        </p:spPr>
        <p:txBody>
          <a:bodyPr wrap="none">
            <a:spAutoFit/>
          </a:bodyPr>
          <a:lstStyle/>
          <a:p>
            <a:pPr algn="ctr" defTabSz="595265">
              <a:defRPr/>
            </a:pPr>
            <a:r>
              <a:rPr lang="en-US" sz="2400" b="1" dirty="0">
                <a:solidFill>
                  <a:schemeClr val="tx1">
                    <a:lumMod val="85000"/>
                    <a:lumOff val="15000"/>
                  </a:schemeClr>
                </a:solidFill>
                <a:latin typeface="Century Gothic" panose="020B0502020202020204" pitchFamily="34" charset="0"/>
                <a:ea typeface="Microsoft JhengHei UI Light" panose="020B0304030504040204" pitchFamily="34" charset="-120"/>
              </a:rPr>
              <a:t>Section 2 – </a:t>
            </a:r>
            <a:r>
              <a:rPr lang="en-US" sz="2400" b="1" dirty="0">
                <a:solidFill>
                  <a:srgbClr val="DF2526"/>
                </a:solidFill>
                <a:latin typeface="Century Gothic" panose="020B0502020202020204" pitchFamily="34" charset="0"/>
                <a:ea typeface="Microsoft JhengHei UI Light" panose="020B0304030504040204" pitchFamily="34" charset="-120"/>
              </a:rPr>
              <a:t>UNIX</a:t>
            </a:r>
            <a:r>
              <a:rPr lang="en-US" sz="2400" b="1"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sz="2400" b="1" dirty="0">
                <a:solidFill>
                  <a:srgbClr val="9BBD27"/>
                </a:solidFill>
                <a:latin typeface="Century Gothic" panose="020B0502020202020204" pitchFamily="34" charset="0"/>
                <a:ea typeface="Microsoft JhengHei UI Light" panose="020B0304030504040204" pitchFamily="34" charset="-120"/>
              </a:rPr>
              <a:t>Fundamentals</a:t>
            </a:r>
            <a:endParaRPr lang="en-US" sz="2400" dirty="0">
              <a:solidFill>
                <a:schemeClr val="tx1">
                  <a:lumMod val="85000"/>
                  <a:lumOff val="15000"/>
                </a:schemeClr>
              </a:solidFill>
              <a:latin typeface="Century Gothic" panose="020B0502020202020204" pitchFamily="34" charset="0"/>
              <a:ea typeface="Microsoft JhengHei UI Light" panose="020B0304030504040204" pitchFamily="34" charset="-120"/>
            </a:endParaRPr>
          </a:p>
        </p:txBody>
      </p:sp>
      <p:sp>
        <p:nvSpPr>
          <p:cNvPr id="7" name="TextBox 6">
            <a:extLst>
              <a:ext uri="{FF2B5EF4-FFF2-40B4-BE49-F238E27FC236}">
                <a16:creationId xmlns:a16="http://schemas.microsoft.com/office/drawing/2014/main" id="{93E176BD-1D6C-47A9-B3B6-631F0E5867E8}"/>
              </a:ext>
            </a:extLst>
          </p:cNvPr>
          <p:cNvSpPr txBox="1"/>
          <p:nvPr/>
        </p:nvSpPr>
        <p:spPr>
          <a:xfrm>
            <a:off x="1527121" y="1020981"/>
            <a:ext cx="4568879" cy="3693319"/>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vi Editor</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bashrc</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File</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history command</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Case sensitivity</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structure of Unix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head and tail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ls, </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pwd</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ps</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touch, cp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Different Unix Shells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Pipes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Manual pages (man command)</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echo, echo -e and </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printf</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rm and </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rmdir</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commands</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AE9ED7FB-8B63-43A5-9669-7F90BC9BD63E}"/>
              </a:ext>
            </a:extLst>
          </p:cNvPr>
          <p:cNvSpPr txBox="1"/>
          <p:nvPr/>
        </p:nvSpPr>
        <p:spPr>
          <a:xfrm>
            <a:off x="6431728" y="1032312"/>
            <a:ext cx="4647426" cy="3693319"/>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uname</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and passwd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who and who am </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i</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date command </a:t>
            </a:r>
          </a:p>
          <a:p>
            <a:pPr marL="285750" indent="-285750">
              <a:buFont typeface="Arial" panose="020B0604020202020204" pitchFamily="34" charset="0"/>
              <a:buChar char="•"/>
            </a:pP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stty</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command</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sort command</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unique command</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color prompts for your shell</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introduction to shell script structure</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diff and comp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Redirection</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cat</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Three destinations of standard output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39678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5E73494B-CDF9-4E50-9CC0-B751FEB46CF9}"/>
              </a:ext>
            </a:extLst>
          </p:cNvPr>
          <p:cNvSpPr>
            <a:spLocks noGrp="1" noChangeArrowheads="1"/>
          </p:cNvSpPr>
          <p:nvPr>
            <p:ph type="title"/>
          </p:nvPr>
        </p:nvSpPr>
        <p:spPr/>
        <p:txBody>
          <a:bodyPr/>
          <a:lstStyle/>
          <a:p>
            <a:pPr>
              <a:defRPr/>
            </a:pPr>
            <a:r>
              <a:rPr lang="en-US" b="1" dirty="0"/>
              <a:t>‘head’ </a:t>
            </a:r>
            <a:r>
              <a:rPr lang="en-US" dirty="0"/>
              <a:t>Command</a:t>
            </a:r>
          </a:p>
        </p:txBody>
      </p:sp>
      <p:sp>
        <p:nvSpPr>
          <p:cNvPr id="38915" name="Rectangle 3">
            <a:extLst>
              <a:ext uri="{FF2B5EF4-FFF2-40B4-BE49-F238E27FC236}">
                <a16:creationId xmlns:a16="http://schemas.microsoft.com/office/drawing/2014/main" id="{F362F7FD-ECF8-4299-915D-6DB85F969E5E}"/>
              </a:ext>
            </a:extLst>
          </p:cNvPr>
          <p:cNvSpPr>
            <a:spLocks noGrp="1" noChangeArrowheads="1"/>
          </p:cNvSpPr>
          <p:nvPr>
            <p:ph idx="1"/>
          </p:nvPr>
        </p:nvSpPr>
        <p:spPr/>
        <p:txBody>
          <a:bodyPr/>
          <a:lstStyle/>
          <a:p>
            <a:r>
              <a:rPr lang="en-US" altLang="en-US" dirty="0"/>
              <a:t>Shows first 10 lines of file by default</a:t>
            </a:r>
          </a:p>
          <a:p>
            <a:r>
              <a:rPr lang="en-US" altLang="en-US" dirty="0"/>
              <a:t>option allows for more or fewer lines</a:t>
            </a:r>
          </a:p>
          <a:p>
            <a:r>
              <a:rPr lang="en-US" altLang="en-US" dirty="0"/>
              <a:t>useful for looking at the first few lines of a script (where good documentation lives!)</a:t>
            </a:r>
          </a:p>
          <a:p>
            <a:endParaRPr lang="en-US" altLang="en-US" dirty="0"/>
          </a:p>
        </p:txBody>
      </p:sp>
      <p:pic>
        <p:nvPicPr>
          <p:cNvPr id="2" name="Picture 1">
            <a:extLst>
              <a:ext uri="{FF2B5EF4-FFF2-40B4-BE49-F238E27FC236}">
                <a16:creationId xmlns:a16="http://schemas.microsoft.com/office/drawing/2014/main" id="{8305F282-F163-4B33-A9E4-2B08E0A8B751}"/>
              </a:ext>
            </a:extLst>
          </p:cNvPr>
          <p:cNvPicPr>
            <a:picLocks noChangeAspect="1"/>
          </p:cNvPicPr>
          <p:nvPr/>
        </p:nvPicPr>
        <p:blipFill rotWithShape="1">
          <a:blip r:embed="rId3"/>
          <a:srcRect b="17710"/>
          <a:stretch/>
        </p:blipFill>
        <p:spPr>
          <a:xfrm>
            <a:off x="2740729" y="3038476"/>
            <a:ext cx="6898571" cy="3483509"/>
          </a:xfrm>
          <a:prstGeom prst="rect">
            <a:avLst/>
          </a:prstGeom>
        </p:spPr>
      </p:pic>
    </p:spTree>
    <p:extLst>
      <p:ext uri="{BB962C8B-B14F-4D97-AF65-F5344CB8AC3E}">
        <p14:creationId xmlns:p14="http://schemas.microsoft.com/office/powerpoint/2010/main" val="2952629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0F772F-86F9-4263-88A1-1F2D566967AA}"/>
              </a:ext>
            </a:extLst>
          </p:cNvPr>
          <p:cNvPicPr>
            <a:picLocks noChangeAspect="1"/>
          </p:cNvPicPr>
          <p:nvPr/>
        </p:nvPicPr>
        <p:blipFill>
          <a:blip r:embed="rId3"/>
          <a:stretch>
            <a:fillRect/>
          </a:stretch>
        </p:blipFill>
        <p:spPr>
          <a:xfrm>
            <a:off x="55056" y="1396131"/>
            <a:ext cx="7818966" cy="4955149"/>
          </a:xfrm>
          <a:prstGeom prst="rect">
            <a:avLst/>
          </a:prstGeom>
        </p:spPr>
      </p:pic>
      <p:sp>
        <p:nvSpPr>
          <p:cNvPr id="52226" name="Rectangle 2">
            <a:extLst>
              <a:ext uri="{FF2B5EF4-FFF2-40B4-BE49-F238E27FC236}">
                <a16:creationId xmlns:a16="http://schemas.microsoft.com/office/drawing/2014/main" id="{A7A4A1C4-A176-41AF-8423-BF1F3E9CADCC}"/>
              </a:ext>
            </a:extLst>
          </p:cNvPr>
          <p:cNvSpPr>
            <a:spLocks noGrp="1" noChangeArrowheads="1"/>
          </p:cNvSpPr>
          <p:nvPr>
            <p:ph type="title"/>
          </p:nvPr>
        </p:nvSpPr>
        <p:spPr/>
        <p:txBody>
          <a:bodyPr/>
          <a:lstStyle/>
          <a:p>
            <a:pPr>
              <a:defRPr/>
            </a:pPr>
            <a:r>
              <a:rPr lang="en-US" b="1" dirty="0"/>
              <a:t>‘clear’ Command</a:t>
            </a:r>
          </a:p>
        </p:txBody>
      </p:sp>
      <p:sp>
        <p:nvSpPr>
          <p:cNvPr id="39939" name="Rectangle 3">
            <a:extLst>
              <a:ext uri="{FF2B5EF4-FFF2-40B4-BE49-F238E27FC236}">
                <a16:creationId xmlns:a16="http://schemas.microsoft.com/office/drawing/2014/main" id="{DB28A2FF-EFBD-4EA6-8B3A-6252F183145C}"/>
              </a:ext>
            </a:extLst>
          </p:cNvPr>
          <p:cNvSpPr>
            <a:spLocks noGrp="1" noChangeArrowheads="1"/>
          </p:cNvSpPr>
          <p:nvPr>
            <p:ph idx="1"/>
          </p:nvPr>
        </p:nvSpPr>
        <p:spPr>
          <a:xfrm>
            <a:off x="0" y="1007213"/>
            <a:ext cx="3421569" cy="370114"/>
          </a:xfrm>
        </p:spPr>
        <p:txBody>
          <a:bodyPr/>
          <a:lstStyle/>
          <a:p>
            <a:r>
              <a:rPr lang="en-US" altLang="en-US" dirty="0"/>
              <a:t>Before running </a:t>
            </a:r>
            <a:r>
              <a:rPr lang="en-US" altLang="en-US" b="1" dirty="0"/>
              <a:t>clear</a:t>
            </a:r>
          </a:p>
        </p:txBody>
      </p:sp>
      <p:sp>
        <p:nvSpPr>
          <p:cNvPr id="8" name="TextBox 7">
            <a:extLst>
              <a:ext uri="{FF2B5EF4-FFF2-40B4-BE49-F238E27FC236}">
                <a16:creationId xmlns:a16="http://schemas.microsoft.com/office/drawing/2014/main" id="{7627D0BA-B84A-464C-AB57-153A99EBF784}"/>
              </a:ext>
            </a:extLst>
          </p:cNvPr>
          <p:cNvSpPr txBox="1"/>
          <p:nvPr/>
        </p:nvSpPr>
        <p:spPr>
          <a:xfrm>
            <a:off x="8121477" y="964730"/>
            <a:ext cx="3789304"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entury Gothic" panose="020B0502020202020204" pitchFamily="34" charset="0"/>
              </a:rPr>
              <a:t>After running ‘</a:t>
            </a:r>
            <a:r>
              <a:rPr lang="en-US" sz="2000" b="1" dirty="0">
                <a:latin typeface="Century Gothic" panose="020B0502020202020204" pitchFamily="34" charset="0"/>
              </a:rPr>
              <a:t>clear</a:t>
            </a:r>
            <a:r>
              <a:rPr lang="en-US" sz="2000" dirty="0">
                <a:latin typeface="Century Gothic" panose="020B0502020202020204" pitchFamily="34" charset="0"/>
              </a:rPr>
              <a:t>’</a:t>
            </a:r>
          </a:p>
        </p:txBody>
      </p:sp>
      <p:sp>
        <p:nvSpPr>
          <p:cNvPr id="4" name="Arrow: Left 3">
            <a:extLst>
              <a:ext uri="{FF2B5EF4-FFF2-40B4-BE49-F238E27FC236}">
                <a16:creationId xmlns:a16="http://schemas.microsoft.com/office/drawing/2014/main" id="{FFAB34A1-E8F6-44AD-B9A1-2503581B38C3}"/>
              </a:ext>
            </a:extLst>
          </p:cNvPr>
          <p:cNvSpPr/>
          <p:nvPr/>
        </p:nvSpPr>
        <p:spPr>
          <a:xfrm>
            <a:off x="1849278" y="6073444"/>
            <a:ext cx="1349829" cy="39253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CAA25-0595-4032-83FC-BA7F42363A83}"/>
              </a:ext>
            </a:extLst>
          </p:cNvPr>
          <p:cNvPicPr>
            <a:picLocks noChangeAspect="1"/>
          </p:cNvPicPr>
          <p:nvPr/>
        </p:nvPicPr>
        <p:blipFill>
          <a:blip r:embed="rId4"/>
          <a:stretch>
            <a:fillRect/>
          </a:stretch>
        </p:blipFill>
        <p:spPr>
          <a:xfrm>
            <a:off x="8206019" y="1377327"/>
            <a:ext cx="3704762" cy="1295238"/>
          </a:xfrm>
          <a:prstGeom prst="rect">
            <a:avLst/>
          </a:prstGeom>
        </p:spPr>
      </p:pic>
    </p:spTree>
    <p:extLst>
      <p:ext uri="{BB962C8B-B14F-4D97-AF65-F5344CB8AC3E}">
        <p14:creationId xmlns:p14="http://schemas.microsoft.com/office/powerpoint/2010/main" val="2965560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733B4E9-0882-428B-9CAC-A41274A277ED}"/>
              </a:ext>
            </a:extLst>
          </p:cNvPr>
          <p:cNvSpPr>
            <a:spLocks noGrp="1" noChangeArrowheads="1"/>
          </p:cNvSpPr>
          <p:nvPr>
            <p:ph type="title"/>
          </p:nvPr>
        </p:nvSpPr>
        <p:spPr/>
        <p:txBody>
          <a:bodyPr/>
          <a:lstStyle/>
          <a:p>
            <a:pPr>
              <a:defRPr/>
            </a:pPr>
            <a:r>
              <a:rPr lang="en-US" b="1" dirty="0"/>
              <a:t>Arguments</a:t>
            </a:r>
          </a:p>
        </p:txBody>
      </p:sp>
      <p:sp>
        <p:nvSpPr>
          <p:cNvPr id="29699" name="Rectangle 3">
            <a:extLst>
              <a:ext uri="{FF2B5EF4-FFF2-40B4-BE49-F238E27FC236}">
                <a16:creationId xmlns:a16="http://schemas.microsoft.com/office/drawing/2014/main" id="{A1C5A97B-F460-44E8-A8A2-271EFC8C986D}"/>
              </a:ext>
            </a:extLst>
          </p:cNvPr>
          <p:cNvSpPr>
            <a:spLocks noGrp="1" noChangeArrowheads="1"/>
          </p:cNvSpPr>
          <p:nvPr>
            <p:ph idx="1"/>
          </p:nvPr>
        </p:nvSpPr>
        <p:spPr>
          <a:xfrm>
            <a:off x="380299" y="871723"/>
            <a:ext cx="11663624" cy="4700588"/>
          </a:xfrm>
        </p:spPr>
        <p:txBody>
          <a:bodyPr/>
          <a:lstStyle/>
          <a:p>
            <a:pPr marL="342900" indent="-342900">
              <a:buFont typeface="Arial" panose="020B0604020202020204" pitchFamily="34" charset="0"/>
              <a:buChar char="•"/>
            </a:pPr>
            <a:r>
              <a:rPr lang="en-US" altLang="en-US" dirty="0">
                <a:latin typeface="Century Gothic" panose="020B0502020202020204" pitchFamily="34" charset="0"/>
              </a:rPr>
              <a:t>These tell the command what to work upon.</a:t>
            </a:r>
          </a:p>
          <a:p>
            <a:pPr marL="342900" indent="-342900">
              <a:buFont typeface="Arial" panose="020B0604020202020204" pitchFamily="34" charset="0"/>
              <a:buChar char="•"/>
            </a:pPr>
            <a:r>
              <a:rPr lang="en-US" altLang="en-US" dirty="0">
                <a:latin typeface="Century Gothic" panose="020B0502020202020204" pitchFamily="34" charset="0"/>
              </a:rPr>
              <a:t>For example:		</a:t>
            </a:r>
          </a:p>
          <a:p>
            <a:r>
              <a:rPr lang="en-US" altLang="en-US" dirty="0">
                <a:latin typeface="Century Gothic" panose="020B0502020202020204" pitchFamily="34" charset="0"/>
              </a:rPr>
              <a:t>                 ‘</a:t>
            </a:r>
            <a:r>
              <a:rPr lang="en-US" altLang="en-US" b="1" dirty="0">
                <a:solidFill>
                  <a:srgbClr val="0070C0"/>
                </a:solidFill>
                <a:highlight>
                  <a:srgbClr val="E0E3E8"/>
                </a:highlight>
                <a:latin typeface="Century Gothic" panose="020B0502020202020204" pitchFamily="34" charset="0"/>
              </a:rPr>
              <a:t>ls -la </a:t>
            </a:r>
            <a:r>
              <a:rPr lang="en-US" altLang="en-US" b="1" dirty="0">
                <a:solidFill>
                  <a:srgbClr val="FF0000"/>
                </a:solidFill>
                <a:highlight>
                  <a:srgbClr val="E0E3E8"/>
                </a:highlight>
                <a:latin typeface="Century Gothic" panose="020B0502020202020204" pitchFamily="34" charset="0"/>
              </a:rPr>
              <a:t>Ma*</a:t>
            </a:r>
            <a:r>
              <a:rPr lang="en-US" altLang="en-US" b="1" dirty="0">
                <a:solidFill>
                  <a:schemeClr val="tx1"/>
                </a:solidFill>
                <a:latin typeface="Century Gothic" panose="020B0502020202020204" pitchFamily="34" charset="0"/>
              </a:rPr>
              <a:t>’</a:t>
            </a:r>
            <a:r>
              <a:rPr lang="en-US" altLang="en-US" b="1" dirty="0">
                <a:solidFill>
                  <a:srgbClr val="0070C0"/>
                </a:solidFill>
                <a:latin typeface="Century Gothic" panose="020B0502020202020204" pitchFamily="34" charset="0"/>
              </a:rPr>
              <a:t> </a:t>
            </a:r>
            <a:r>
              <a:rPr lang="en-US" altLang="en-US" dirty="0">
                <a:latin typeface="Century Gothic" panose="020B0502020202020204" pitchFamily="34" charset="0"/>
              </a:rPr>
              <a:t>tells the ls command to find files that start with “Ma”</a:t>
            </a:r>
          </a:p>
          <a:p>
            <a:endParaRPr lang="en-US" altLang="en-US" dirty="0">
              <a:latin typeface="Century Gothic" panose="020B0502020202020204" pitchFamily="34" charset="0"/>
            </a:endParaRPr>
          </a:p>
        </p:txBody>
      </p:sp>
      <p:sp>
        <p:nvSpPr>
          <p:cNvPr id="4" name="TextBox 3"/>
          <p:cNvSpPr txBox="1"/>
          <p:nvPr/>
        </p:nvSpPr>
        <p:spPr>
          <a:xfrm>
            <a:off x="7344776" y="4988168"/>
            <a:ext cx="3319683" cy="830997"/>
          </a:xfrm>
          <a:prstGeom prst="rect">
            <a:avLst/>
          </a:prstGeom>
          <a:noFill/>
        </p:spPr>
        <p:txBody>
          <a:bodyPr wrap="square" rtlCol="0">
            <a:spAutoFit/>
          </a:bodyPr>
          <a:lstStyle/>
          <a:p>
            <a:r>
              <a:rPr lang="en-US" sz="2400" dirty="0" err="1">
                <a:latin typeface="Century Gothic" panose="020B0502020202020204" pitchFamily="34" charset="0"/>
              </a:rPr>
              <a:t>Addressbook</a:t>
            </a:r>
            <a:r>
              <a:rPr lang="en-US" sz="1200" dirty="0">
                <a:latin typeface="Century Gothic" panose="020B0502020202020204" pitchFamily="34" charset="0"/>
              </a:rPr>
              <a:t> </a:t>
            </a:r>
            <a:r>
              <a:rPr lang="en-US" sz="2400" dirty="0">
                <a:latin typeface="Century Gothic" panose="020B0502020202020204" pitchFamily="34" charset="0"/>
              </a:rPr>
              <a:t>is </a:t>
            </a:r>
            <a:br>
              <a:rPr lang="en-US" sz="2400" dirty="0">
                <a:latin typeface="Century Gothic" panose="020B0502020202020204" pitchFamily="34" charset="0"/>
              </a:rPr>
            </a:br>
            <a:r>
              <a:rPr lang="en-US" sz="2400" dirty="0">
                <a:latin typeface="Century Gothic" panose="020B0502020202020204" pitchFamily="34" charset="0"/>
              </a:rPr>
              <a:t>an argument</a:t>
            </a:r>
          </a:p>
        </p:txBody>
      </p:sp>
      <p:pic>
        <p:nvPicPr>
          <p:cNvPr id="5" name="Picture 4">
            <a:extLst>
              <a:ext uri="{FF2B5EF4-FFF2-40B4-BE49-F238E27FC236}">
                <a16:creationId xmlns:a16="http://schemas.microsoft.com/office/drawing/2014/main" id="{E04AA723-17F8-47AE-AAC0-D4A1D139CE8D}"/>
              </a:ext>
            </a:extLst>
          </p:cNvPr>
          <p:cNvPicPr>
            <a:picLocks noChangeAspect="1"/>
          </p:cNvPicPr>
          <p:nvPr/>
        </p:nvPicPr>
        <p:blipFill>
          <a:blip r:embed="rId3"/>
          <a:stretch>
            <a:fillRect/>
          </a:stretch>
        </p:blipFill>
        <p:spPr>
          <a:xfrm>
            <a:off x="2464611" y="2125914"/>
            <a:ext cx="6346975" cy="2779508"/>
          </a:xfrm>
          <a:prstGeom prst="rect">
            <a:avLst/>
          </a:prstGeom>
        </p:spPr>
      </p:pic>
      <p:pic>
        <p:nvPicPr>
          <p:cNvPr id="6" name="Picture 5">
            <a:extLst>
              <a:ext uri="{FF2B5EF4-FFF2-40B4-BE49-F238E27FC236}">
                <a16:creationId xmlns:a16="http://schemas.microsoft.com/office/drawing/2014/main" id="{F51BC430-752C-47E8-A548-5F797B8EDCEB}"/>
              </a:ext>
            </a:extLst>
          </p:cNvPr>
          <p:cNvPicPr>
            <a:picLocks noChangeAspect="1"/>
          </p:cNvPicPr>
          <p:nvPr/>
        </p:nvPicPr>
        <p:blipFill>
          <a:blip r:embed="rId4"/>
          <a:stretch>
            <a:fillRect/>
          </a:stretch>
        </p:blipFill>
        <p:spPr>
          <a:xfrm>
            <a:off x="148077" y="4962622"/>
            <a:ext cx="7038095" cy="1561905"/>
          </a:xfrm>
          <a:prstGeom prst="rect">
            <a:avLst/>
          </a:prstGeom>
        </p:spPr>
      </p:pic>
      <p:sp>
        <p:nvSpPr>
          <p:cNvPr id="3" name="Up Arrow 2"/>
          <p:cNvSpPr/>
          <p:nvPr/>
        </p:nvSpPr>
        <p:spPr>
          <a:xfrm rot="14537599">
            <a:off x="5285173" y="4745536"/>
            <a:ext cx="705852" cy="126732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112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6CBC9CE-39B7-47A0-98A1-613ADE4564F7}"/>
              </a:ext>
            </a:extLst>
          </p:cNvPr>
          <p:cNvSpPr>
            <a:spLocks noGrp="1" noChangeArrowheads="1"/>
          </p:cNvSpPr>
          <p:nvPr>
            <p:ph type="title"/>
          </p:nvPr>
        </p:nvSpPr>
        <p:spPr/>
        <p:txBody>
          <a:bodyPr/>
          <a:lstStyle/>
          <a:p>
            <a:pPr>
              <a:defRPr/>
            </a:pPr>
            <a:r>
              <a:rPr lang="en-US" b="1" dirty="0"/>
              <a:t>Options</a:t>
            </a:r>
          </a:p>
        </p:txBody>
      </p:sp>
      <p:sp>
        <p:nvSpPr>
          <p:cNvPr id="28675" name="Rectangle 3">
            <a:extLst>
              <a:ext uri="{FF2B5EF4-FFF2-40B4-BE49-F238E27FC236}">
                <a16:creationId xmlns:a16="http://schemas.microsoft.com/office/drawing/2014/main" id="{F790F227-E558-474F-9FF3-6897EAB479AA}"/>
              </a:ext>
            </a:extLst>
          </p:cNvPr>
          <p:cNvSpPr>
            <a:spLocks noGrp="1" noChangeArrowheads="1"/>
          </p:cNvSpPr>
          <p:nvPr>
            <p:ph idx="1"/>
          </p:nvPr>
        </p:nvSpPr>
        <p:spPr/>
        <p:txBody>
          <a:bodyPr/>
          <a:lstStyle/>
          <a:p>
            <a:pPr marL="342900" indent="-342900">
              <a:buFont typeface="Arial" panose="020B0604020202020204" pitchFamily="34" charset="0"/>
              <a:buChar char="•"/>
            </a:pPr>
            <a:r>
              <a:rPr lang="en-US" altLang="en-US" dirty="0">
                <a:latin typeface="Century Gothic" panose="020B0502020202020204" pitchFamily="34" charset="0"/>
              </a:rPr>
              <a:t>Modify how the command works</a:t>
            </a:r>
          </a:p>
          <a:p>
            <a:pPr marL="342900" indent="-342900">
              <a:buFont typeface="Arial" panose="020B0604020202020204" pitchFamily="34" charset="0"/>
              <a:buChar char="•"/>
            </a:pPr>
            <a:r>
              <a:rPr lang="en-US" altLang="en-US" dirty="0">
                <a:latin typeface="Century Gothic" panose="020B0502020202020204" pitchFamily="34" charset="0"/>
              </a:rPr>
              <a:t>Are usually preceded by a hyphen</a:t>
            </a:r>
          </a:p>
          <a:p>
            <a:pPr marL="342900" indent="-342900">
              <a:buFont typeface="Arial" panose="020B0604020202020204" pitchFamily="34" charset="0"/>
              <a:buChar char="•"/>
            </a:pPr>
            <a:r>
              <a:rPr lang="en-US" altLang="en-US" dirty="0">
                <a:latin typeface="Century Gothic" panose="020B0502020202020204" pitchFamily="34" charset="0"/>
              </a:rPr>
              <a:t>can be combined behind one hyphen, i.e.</a:t>
            </a:r>
            <a:r>
              <a:rPr lang="en-US" altLang="en-US" b="1" dirty="0">
                <a:solidFill>
                  <a:srgbClr val="0070C0"/>
                </a:solidFill>
                <a:latin typeface="Century Gothic" panose="020B0502020202020204" pitchFamily="34" charset="0"/>
              </a:rPr>
              <a:t> </a:t>
            </a:r>
            <a:r>
              <a:rPr lang="en-US" altLang="en-US" dirty="0">
                <a:latin typeface="Century Gothic" panose="020B0502020202020204" pitchFamily="34" charset="0"/>
              </a:rPr>
              <a:t>ls </a:t>
            </a:r>
            <a:r>
              <a:rPr lang="en-US" altLang="en-US" b="1" dirty="0">
                <a:solidFill>
                  <a:srgbClr val="0070C0"/>
                </a:solidFill>
                <a:latin typeface="Century Gothic" panose="020B0502020202020204" pitchFamily="34" charset="0"/>
              </a:rPr>
              <a:t>-al</a:t>
            </a:r>
          </a:p>
          <a:p>
            <a:pPr marL="342900" indent="-342900">
              <a:buFont typeface="Arial" panose="020B0604020202020204" pitchFamily="34" charset="0"/>
              <a:buChar char="•"/>
            </a:pPr>
            <a:r>
              <a:rPr lang="en-US" altLang="en-US" dirty="0">
                <a:latin typeface="Century Gothic" panose="020B0502020202020204" pitchFamily="34" charset="0"/>
              </a:rPr>
              <a:t>must be separated from the command by white space</a:t>
            </a:r>
          </a:p>
        </p:txBody>
      </p:sp>
      <p:grpSp>
        <p:nvGrpSpPr>
          <p:cNvPr id="2" name="Group 1">
            <a:extLst>
              <a:ext uri="{FF2B5EF4-FFF2-40B4-BE49-F238E27FC236}">
                <a16:creationId xmlns:a16="http://schemas.microsoft.com/office/drawing/2014/main" id="{34D3852E-6515-4B3A-A245-FA7A59E59B54}"/>
              </a:ext>
            </a:extLst>
          </p:cNvPr>
          <p:cNvGrpSpPr/>
          <p:nvPr/>
        </p:nvGrpSpPr>
        <p:grpSpPr>
          <a:xfrm>
            <a:off x="208920" y="3641422"/>
            <a:ext cx="11678907" cy="2731562"/>
            <a:chOff x="-1" y="3805178"/>
            <a:chExt cx="11678907" cy="2731562"/>
          </a:xfrm>
        </p:grpSpPr>
        <p:pic>
          <p:nvPicPr>
            <p:cNvPr id="6" name="Picture 5">
              <a:extLst>
                <a:ext uri="{FF2B5EF4-FFF2-40B4-BE49-F238E27FC236}">
                  <a16:creationId xmlns:a16="http://schemas.microsoft.com/office/drawing/2014/main" id="{033FD605-620A-4ADC-9DAC-5C88CD864B5C}"/>
                </a:ext>
              </a:extLst>
            </p:cNvPr>
            <p:cNvPicPr>
              <a:picLocks noChangeAspect="1"/>
            </p:cNvPicPr>
            <p:nvPr/>
          </p:nvPicPr>
          <p:blipFill rotWithShape="1">
            <a:blip r:embed="rId3"/>
            <a:srcRect r="23968"/>
            <a:stretch/>
          </p:blipFill>
          <p:spPr>
            <a:xfrm>
              <a:off x="-1" y="4025536"/>
              <a:ext cx="11678907" cy="1708513"/>
            </a:xfrm>
            <a:prstGeom prst="rect">
              <a:avLst/>
            </a:prstGeom>
          </p:spPr>
        </p:pic>
        <p:sp>
          <p:nvSpPr>
            <p:cNvPr id="4" name="Down Arrow 3"/>
            <p:cNvSpPr/>
            <p:nvPr/>
          </p:nvSpPr>
          <p:spPr>
            <a:xfrm>
              <a:off x="9765631" y="3805178"/>
              <a:ext cx="417095" cy="12020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2"/>
            <p:cNvSpPr/>
            <p:nvPr/>
          </p:nvSpPr>
          <p:spPr>
            <a:xfrm>
              <a:off x="3788945" y="5381708"/>
              <a:ext cx="497305" cy="115503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5917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C730-3082-4CE1-A3DB-84C1C7440847}"/>
              </a:ext>
            </a:extLst>
          </p:cNvPr>
          <p:cNvSpPr>
            <a:spLocks noGrp="1"/>
          </p:cNvSpPr>
          <p:nvPr>
            <p:ph type="title"/>
          </p:nvPr>
        </p:nvSpPr>
        <p:spPr>
          <a:xfrm>
            <a:off x="2277534" y="366885"/>
            <a:ext cx="8596668" cy="742604"/>
          </a:xfrm>
        </p:spPr>
        <p:txBody>
          <a:bodyPr/>
          <a:lstStyle/>
          <a:p>
            <a:pPr algn="ctr"/>
            <a:r>
              <a:rPr lang="en-US" b="1" dirty="0">
                <a:latin typeface="Century Gothic" panose="020B0502020202020204" pitchFamily="34" charset="0"/>
              </a:rPr>
              <a:t>‘ls’ </a:t>
            </a:r>
            <a:r>
              <a:rPr lang="en-US" dirty="0">
                <a:latin typeface="Century Gothic" panose="020B0502020202020204" pitchFamily="34" charset="0"/>
              </a:rPr>
              <a:t>Syntax for list Command</a:t>
            </a:r>
          </a:p>
        </p:txBody>
      </p:sp>
      <p:pic>
        <p:nvPicPr>
          <p:cNvPr id="4" name="Picture 3">
            <a:extLst>
              <a:ext uri="{FF2B5EF4-FFF2-40B4-BE49-F238E27FC236}">
                <a16:creationId xmlns:a16="http://schemas.microsoft.com/office/drawing/2014/main" id="{2B808460-DBA7-4EE9-B016-B58FB150D811}"/>
              </a:ext>
            </a:extLst>
          </p:cNvPr>
          <p:cNvPicPr>
            <a:picLocks noChangeAspect="1"/>
          </p:cNvPicPr>
          <p:nvPr/>
        </p:nvPicPr>
        <p:blipFill>
          <a:blip r:embed="rId2"/>
          <a:stretch>
            <a:fillRect/>
          </a:stretch>
        </p:blipFill>
        <p:spPr>
          <a:xfrm>
            <a:off x="1873234" y="2423831"/>
            <a:ext cx="9125927" cy="2438121"/>
          </a:xfrm>
          <a:prstGeom prst="rect">
            <a:avLst/>
          </a:prstGeom>
        </p:spPr>
      </p:pic>
      <p:sp>
        <p:nvSpPr>
          <p:cNvPr id="6" name="Rectangle 5">
            <a:extLst>
              <a:ext uri="{FF2B5EF4-FFF2-40B4-BE49-F238E27FC236}">
                <a16:creationId xmlns:a16="http://schemas.microsoft.com/office/drawing/2014/main" id="{D1D00B77-34B9-4444-B5FF-56C5AFB76033}"/>
              </a:ext>
            </a:extLst>
          </p:cNvPr>
          <p:cNvSpPr/>
          <p:nvPr/>
        </p:nvSpPr>
        <p:spPr>
          <a:xfrm>
            <a:off x="4157368" y="4967227"/>
            <a:ext cx="5428089" cy="523220"/>
          </a:xfrm>
          <a:prstGeom prst="rect">
            <a:avLst/>
          </a:prstGeom>
        </p:spPr>
        <p:txBody>
          <a:bodyPr wrap="none">
            <a:spAutoFit/>
          </a:bodyPr>
          <a:lstStyle/>
          <a:p>
            <a:r>
              <a:rPr lang="en-US" sz="2800" dirty="0">
                <a:latin typeface="Century Gothic" panose="020B0502020202020204" pitchFamily="34" charset="0"/>
              </a:rPr>
              <a:t>Structure of a UNIX Command</a:t>
            </a:r>
          </a:p>
        </p:txBody>
      </p:sp>
    </p:spTree>
    <p:extLst>
      <p:ext uri="{BB962C8B-B14F-4D97-AF65-F5344CB8AC3E}">
        <p14:creationId xmlns:p14="http://schemas.microsoft.com/office/powerpoint/2010/main" val="953965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8E63-29BC-4F96-B75C-79DB622AC855}"/>
              </a:ext>
            </a:extLst>
          </p:cNvPr>
          <p:cNvSpPr>
            <a:spLocks noGrp="1"/>
          </p:cNvSpPr>
          <p:nvPr>
            <p:ph type="title"/>
          </p:nvPr>
        </p:nvSpPr>
        <p:spPr/>
        <p:txBody>
          <a:bodyPr/>
          <a:lstStyle/>
          <a:p>
            <a:r>
              <a:rPr lang="en-US" dirty="0"/>
              <a:t>‘</a:t>
            </a:r>
            <a:r>
              <a:rPr lang="en-US" b="1" dirty="0">
                <a:solidFill>
                  <a:srgbClr val="0070C0"/>
                </a:solidFill>
              </a:rPr>
              <a:t>ls</a:t>
            </a:r>
            <a:r>
              <a:rPr lang="en-US" dirty="0"/>
              <a:t>’ </a:t>
            </a:r>
            <a:r>
              <a:rPr lang="en-US" b="1" dirty="0"/>
              <a:t>Command</a:t>
            </a:r>
          </a:p>
        </p:txBody>
      </p:sp>
      <p:sp>
        <p:nvSpPr>
          <p:cNvPr id="3" name="Content Placeholder 2">
            <a:extLst>
              <a:ext uri="{FF2B5EF4-FFF2-40B4-BE49-F238E27FC236}">
                <a16:creationId xmlns:a16="http://schemas.microsoft.com/office/drawing/2014/main" id="{ED8302A1-26BD-40B2-90E5-7EF18527416B}"/>
              </a:ext>
            </a:extLst>
          </p:cNvPr>
          <p:cNvSpPr>
            <a:spLocks noGrp="1"/>
          </p:cNvSpPr>
          <p:nvPr>
            <p:ph idx="1"/>
          </p:nvPr>
        </p:nvSpPr>
        <p:spPr>
          <a:xfrm>
            <a:off x="419100" y="1296298"/>
            <a:ext cx="11582400" cy="4700588"/>
          </a:xfrm>
        </p:spPr>
        <p:txBody>
          <a:bodyPr/>
          <a:lstStyle/>
          <a:p>
            <a:pPr marL="342900" indent="-342900">
              <a:buFont typeface="Arial" panose="020B0604020202020204" pitchFamily="34" charset="0"/>
              <a:buChar char="•"/>
            </a:pPr>
            <a:r>
              <a:rPr lang="en-US" dirty="0">
                <a:latin typeface="Century Gothic" panose="020B0502020202020204" pitchFamily="34" charset="0"/>
              </a:rPr>
              <a:t>The list command – abbreviated or full listing</a:t>
            </a:r>
          </a:p>
          <a:p>
            <a:pPr marL="342900" indent="-342900">
              <a:buFont typeface="Arial" panose="020B0604020202020204" pitchFamily="34" charset="0"/>
              <a:buChar char="•"/>
            </a:pPr>
            <a:r>
              <a:rPr lang="en-US" sz="2400" dirty="0">
                <a:latin typeface="Century Gothic" panose="020B0502020202020204" pitchFamily="34" charset="0"/>
              </a:rPr>
              <a:t>‘ls’ without any arguments just shows a sorted listing of files and directories.</a:t>
            </a:r>
          </a:p>
          <a:p>
            <a:r>
              <a:rPr lang="en-US" sz="2400" dirty="0">
                <a:latin typeface="Century Gothic" panose="020B0502020202020204" pitchFamily="34" charset="0"/>
              </a:rPr>
              <a:t>  ‘ls </a:t>
            </a:r>
            <a:r>
              <a:rPr lang="en-US" sz="2400" dirty="0">
                <a:solidFill>
                  <a:srgbClr val="FF0000"/>
                </a:solidFill>
                <a:latin typeface="Century Gothic" panose="020B0502020202020204" pitchFamily="34" charset="0"/>
              </a:rPr>
              <a:t>–a</a:t>
            </a:r>
            <a:r>
              <a:rPr lang="en-US" sz="2400" dirty="0">
                <a:latin typeface="Century Gothic" panose="020B0502020202020204" pitchFamily="34" charset="0"/>
              </a:rPr>
              <a:t>’ include hidden directories or whose name begins with (.)</a:t>
            </a:r>
          </a:p>
          <a:p>
            <a:pPr marL="342900" indent="-342900">
              <a:buFont typeface="Arial" panose="020B0604020202020204" pitchFamily="34" charset="0"/>
              <a:buChar char="•"/>
            </a:pPr>
            <a:endParaRPr lang="en-US" dirty="0">
              <a:latin typeface="Century Gothic" panose="020B0502020202020204" pitchFamily="34" charset="0"/>
            </a:endParaRPr>
          </a:p>
          <a:p>
            <a:endParaRPr lang="en-US" dirty="0">
              <a:latin typeface="Century Gothic" panose="020B0502020202020204" pitchFamily="34" charset="0"/>
            </a:endParaRPr>
          </a:p>
        </p:txBody>
      </p:sp>
      <p:pic>
        <p:nvPicPr>
          <p:cNvPr id="6" name="Picture 5">
            <a:extLst>
              <a:ext uri="{FF2B5EF4-FFF2-40B4-BE49-F238E27FC236}">
                <a16:creationId xmlns:a16="http://schemas.microsoft.com/office/drawing/2014/main" id="{2C48520D-0FF9-4889-A802-4DD425904B39}"/>
              </a:ext>
            </a:extLst>
          </p:cNvPr>
          <p:cNvPicPr>
            <a:picLocks noChangeAspect="1"/>
          </p:cNvPicPr>
          <p:nvPr/>
        </p:nvPicPr>
        <p:blipFill>
          <a:blip r:embed="rId2"/>
          <a:stretch>
            <a:fillRect/>
          </a:stretch>
        </p:blipFill>
        <p:spPr>
          <a:xfrm>
            <a:off x="61912" y="3076949"/>
            <a:ext cx="12068175" cy="3129713"/>
          </a:xfrm>
          <a:prstGeom prst="rect">
            <a:avLst/>
          </a:prstGeom>
        </p:spPr>
      </p:pic>
      <p:sp>
        <p:nvSpPr>
          <p:cNvPr id="5" name="Up Arrow 2">
            <a:extLst>
              <a:ext uri="{FF2B5EF4-FFF2-40B4-BE49-F238E27FC236}">
                <a16:creationId xmlns:a16="http://schemas.microsoft.com/office/drawing/2014/main" id="{93B54E8C-87B5-47FA-899F-C9CB4AB7D54C}"/>
              </a:ext>
            </a:extLst>
          </p:cNvPr>
          <p:cNvSpPr/>
          <p:nvPr/>
        </p:nvSpPr>
        <p:spPr>
          <a:xfrm rot="19630328">
            <a:off x="2635790" y="4984188"/>
            <a:ext cx="497305" cy="115503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82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371B83-C040-4F91-941E-C1337AB33368}"/>
              </a:ext>
            </a:extLst>
          </p:cNvPr>
          <p:cNvPicPr>
            <a:picLocks noChangeAspect="1"/>
          </p:cNvPicPr>
          <p:nvPr/>
        </p:nvPicPr>
        <p:blipFill>
          <a:blip r:embed="rId2"/>
          <a:stretch>
            <a:fillRect/>
          </a:stretch>
        </p:blipFill>
        <p:spPr>
          <a:xfrm>
            <a:off x="553027" y="1744110"/>
            <a:ext cx="10334048" cy="4655649"/>
          </a:xfrm>
          <a:prstGeom prst="rect">
            <a:avLst/>
          </a:prstGeom>
        </p:spPr>
      </p:pic>
      <p:sp>
        <p:nvSpPr>
          <p:cNvPr id="2" name="Title 1">
            <a:extLst>
              <a:ext uri="{FF2B5EF4-FFF2-40B4-BE49-F238E27FC236}">
                <a16:creationId xmlns:a16="http://schemas.microsoft.com/office/drawing/2014/main" id="{DDB19F14-4D7B-4393-A405-6877659E5155}"/>
              </a:ext>
            </a:extLst>
          </p:cNvPr>
          <p:cNvSpPr>
            <a:spLocks noGrp="1"/>
          </p:cNvSpPr>
          <p:nvPr>
            <p:ph type="title"/>
          </p:nvPr>
        </p:nvSpPr>
        <p:spPr/>
        <p:txBody>
          <a:bodyPr/>
          <a:lstStyle/>
          <a:p>
            <a:r>
              <a:rPr lang="en-US" b="1" dirty="0"/>
              <a:t>Recursive</a:t>
            </a:r>
            <a:r>
              <a:rPr lang="en-US" dirty="0"/>
              <a:t> ‘</a:t>
            </a:r>
            <a:r>
              <a:rPr lang="en-US" b="1" dirty="0">
                <a:solidFill>
                  <a:srgbClr val="0070C0"/>
                </a:solidFill>
              </a:rPr>
              <a:t>ls -R</a:t>
            </a:r>
            <a:r>
              <a:rPr lang="en-US" dirty="0"/>
              <a:t>’</a:t>
            </a:r>
          </a:p>
        </p:txBody>
      </p:sp>
      <p:sp>
        <p:nvSpPr>
          <p:cNvPr id="3" name="Content Placeholder 2">
            <a:extLst>
              <a:ext uri="{FF2B5EF4-FFF2-40B4-BE49-F238E27FC236}">
                <a16:creationId xmlns:a16="http://schemas.microsoft.com/office/drawing/2014/main" id="{08204C8E-E7CA-463F-9940-6ECD4A5B690D}"/>
              </a:ext>
            </a:extLst>
          </p:cNvPr>
          <p:cNvSpPr>
            <a:spLocks noGrp="1"/>
          </p:cNvSpPr>
          <p:nvPr>
            <p:ph idx="1"/>
          </p:nvPr>
        </p:nvSpPr>
        <p:spPr/>
        <p:txBody>
          <a:bodyPr/>
          <a:lstStyle/>
          <a:p>
            <a:endParaRPr lang="en-US" dirty="0"/>
          </a:p>
          <a:p>
            <a:endParaRPr lang="en-US" dirty="0"/>
          </a:p>
        </p:txBody>
      </p:sp>
      <p:sp>
        <p:nvSpPr>
          <p:cNvPr id="6" name="Arrow: Left 5">
            <a:extLst>
              <a:ext uri="{FF2B5EF4-FFF2-40B4-BE49-F238E27FC236}">
                <a16:creationId xmlns:a16="http://schemas.microsoft.com/office/drawing/2014/main" id="{55297F98-C889-4D10-8526-480DD4091F0F}"/>
              </a:ext>
            </a:extLst>
          </p:cNvPr>
          <p:cNvSpPr/>
          <p:nvPr/>
        </p:nvSpPr>
        <p:spPr>
          <a:xfrm>
            <a:off x="1963510" y="3688991"/>
            <a:ext cx="974271" cy="27214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370D9BC2-476A-4DAD-8095-9832A2BC2DC4}"/>
              </a:ext>
            </a:extLst>
          </p:cNvPr>
          <p:cNvSpPr/>
          <p:nvPr/>
        </p:nvSpPr>
        <p:spPr>
          <a:xfrm>
            <a:off x="2058077" y="4324994"/>
            <a:ext cx="974271" cy="27214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8BF68F28-80A8-4E9A-AE3F-307D572C3513}"/>
              </a:ext>
            </a:extLst>
          </p:cNvPr>
          <p:cNvSpPr/>
          <p:nvPr/>
        </p:nvSpPr>
        <p:spPr>
          <a:xfrm>
            <a:off x="6162675" y="2758263"/>
            <a:ext cx="974271" cy="272143"/>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89C2ABD-A69D-4B6D-8FD8-D51007FA54D5}"/>
              </a:ext>
            </a:extLst>
          </p:cNvPr>
          <p:cNvSpPr/>
          <p:nvPr/>
        </p:nvSpPr>
        <p:spPr>
          <a:xfrm>
            <a:off x="454473" y="1283155"/>
            <a:ext cx="10432602" cy="400110"/>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0000"/>
                </a:solidFill>
                <a:latin typeface="Century Gothic" panose="020B0502020202020204" pitchFamily="34" charset="0"/>
              </a:rPr>
              <a:t>‘-R’ Recursively list subdirectories encountered.</a:t>
            </a:r>
            <a:endParaRPr lang="en-US" sz="2000" dirty="0">
              <a:latin typeface="Century Gothic" panose="020B0502020202020204" pitchFamily="34" charset="0"/>
            </a:endParaRPr>
          </a:p>
        </p:txBody>
      </p:sp>
    </p:spTree>
    <p:extLst>
      <p:ext uri="{BB962C8B-B14F-4D97-AF65-F5344CB8AC3E}">
        <p14:creationId xmlns:p14="http://schemas.microsoft.com/office/powerpoint/2010/main" val="212833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5CD1-DCA7-4891-AD41-D6B240F65491}"/>
              </a:ext>
            </a:extLst>
          </p:cNvPr>
          <p:cNvSpPr>
            <a:spLocks noGrp="1"/>
          </p:cNvSpPr>
          <p:nvPr>
            <p:ph type="title"/>
          </p:nvPr>
        </p:nvSpPr>
        <p:spPr/>
        <p:txBody>
          <a:bodyPr/>
          <a:lstStyle/>
          <a:p>
            <a:br>
              <a:rPr lang="en-US" b="1" dirty="0"/>
            </a:br>
            <a:endParaRPr lang="en-US" b="1" dirty="0"/>
          </a:p>
        </p:txBody>
      </p:sp>
      <p:sp>
        <p:nvSpPr>
          <p:cNvPr id="5" name="TextBox 4">
            <a:extLst>
              <a:ext uri="{FF2B5EF4-FFF2-40B4-BE49-F238E27FC236}">
                <a16:creationId xmlns:a16="http://schemas.microsoft.com/office/drawing/2014/main" id="{58CCE5E2-2E27-432C-AC9B-94FB6EAF6477}"/>
              </a:ext>
            </a:extLst>
          </p:cNvPr>
          <p:cNvSpPr txBox="1"/>
          <p:nvPr/>
        </p:nvSpPr>
        <p:spPr>
          <a:xfrm>
            <a:off x="276225" y="2542091"/>
            <a:ext cx="2341789" cy="2308324"/>
          </a:xfrm>
          <a:prstGeom prst="rect">
            <a:avLst/>
          </a:prstGeom>
          <a:noFill/>
        </p:spPr>
        <p:txBody>
          <a:bodyPr wrap="square" rtlCol="0">
            <a:spAutoFit/>
          </a:bodyPr>
          <a:lstStyle/>
          <a:p>
            <a:r>
              <a:rPr lang="en-US" sz="2400" dirty="0">
                <a:latin typeface="Century Gothic" panose="020B0502020202020204" pitchFamily="34" charset="0"/>
              </a:rPr>
              <a:t>Shows a full listing of a file along with owner, group, date, and permissions</a:t>
            </a:r>
          </a:p>
        </p:txBody>
      </p:sp>
      <p:sp>
        <p:nvSpPr>
          <p:cNvPr id="6" name="Content Placeholder 5">
            <a:extLst>
              <a:ext uri="{FF2B5EF4-FFF2-40B4-BE49-F238E27FC236}">
                <a16:creationId xmlns:a16="http://schemas.microsoft.com/office/drawing/2014/main" id="{0C89B633-11E6-4F2F-9355-F1390C8B18D3}"/>
              </a:ext>
            </a:extLst>
          </p:cNvPr>
          <p:cNvSpPr>
            <a:spLocks noGrp="1"/>
          </p:cNvSpPr>
          <p:nvPr>
            <p:ph idx="1"/>
          </p:nvPr>
        </p:nvSpPr>
        <p:spPr/>
        <p:txBody>
          <a:bodyPr/>
          <a:lstStyle/>
          <a:p>
            <a:r>
              <a:rPr lang="en-US" sz="3200" dirty="0"/>
              <a:t> </a:t>
            </a:r>
          </a:p>
        </p:txBody>
      </p:sp>
      <p:pic>
        <p:nvPicPr>
          <p:cNvPr id="7" name="Picture 6">
            <a:extLst>
              <a:ext uri="{FF2B5EF4-FFF2-40B4-BE49-F238E27FC236}">
                <a16:creationId xmlns:a16="http://schemas.microsoft.com/office/drawing/2014/main" id="{CD92E05B-DCB4-445A-BA90-5CEF9CEFC8F3}"/>
              </a:ext>
            </a:extLst>
          </p:cNvPr>
          <p:cNvPicPr>
            <a:picLocks noChangeAspect="1"/>
          </p:cNvPicPr>
          <p:nvPr/>
        </p:nvPicPr>
        <p:blipFill rotWithShape="1">
          <a:blip r:embed="rId2"/>
          <a:srcRect l="1" r="42149"/>
          <a:stretch/>
        </p:blipFill>
        <p:spPr>
          <a:xfrm>
            <a:off x="2767591" y="1387929"/>
            <a:ext cx="9424409" cy="5056414"/>
          </a:xfrm>
          <a:prstGeom prst="rect">
            <a:avLst/>
          </a:prstGeom>
        </p:spPr>
      </p:pic>
      <p:sp>
        <p:nvSpPr>
          <p:cNvPr id="3" name="Rectangle 2">
            <a:extLst>
              <a:ext uri="{FF2B5EF4-FFF2-40B4-BE49-F238E27FC236}">
                <a16:creationId xmlns:a16="http://schemas.microsoft.com/office/drawing/2014/main" id="{161DA36A-3498-49D7-BD6B-BE15624EC986}"/>
              </a:ext>
            </a:extLst>
          </p:cNvPr>
          <p:cNvSpPr/>
          <p:nvPr/>
        </p:nvSpPr>
        <p:spPr>
          <a:xfrm>
            <a:off x="4163341" y="413657"/>
            <a:ext cx="5232523" cy="830997"/>
          </a:xfrm>
          <a:prstGeom prst="rect">
            <a:avLst/>
          </a:prstGeom>
        </p:spPr>
        <p:txBody>
          <a:bodyPr wrap="none">
            <a:spAutoFit/>
          </a:bodyPr>
          <a:lstStyle/>
          <a:p>
            <a:r>
              <a:rPr lang="en-US" sz="4800" dirty="0">
                <a:latin typeface="Century Gothic" panose="020B0502020202020204" pitchFamily="34" charset="0"/>
              </a:rPr>
              <a:t>Long Listing </a:t>
            </a:r>
            <a:r>
              <a:rPr lang="en-US" sz="4800" b="1" dirty="0">
                <a:latin typeface="Century Gothic" panose="020B0502020202020204" pitchFamily="34" charset="0"/>
              </a:rPr>
              <a:t>‘</a:t>
            </a:r>
            <a:r>
              <a:rPr lang="en-US" sz="4800" b="1" dirty="0">
                <a:latin typeface="Bahnschrift" panose="020B0502040204020203" pitchFamily="34" charset="0"/>
              </a:rPr>
              <a:t>ls –l</a:t>
            </a:r>
            <a:r>
              <a:rPr lang="en-US" sz="4800" b="1" dirty="0">
                <a:latin typeface="Century Gothic" panose="020B0502020202020204" pitchFamily="34" charset="0"/>
              </a:rPr>
              <a:t>’</a:t>
            </a:r>
            <a:endParaRPr lang="en-US" sz="4800" dirty="0">
              <a:latin typeface="Century Gothic" panose="020B0502020202020204" pitchFamily="34" charset="0"/>
            </a:endParaRPr>
          </a:p>
        </p:txBody>
      </p:sp>
    </p:spTree>
    <p:extLst>
      <p:ext uri="{BB962C8B-B14F-4D97-AF65-F5344CB8AC3E}">
        <p14:creationId xmlns:p14="http://schemas.microsoft.com/office/powerpoint/2010/main" val="424184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BD23B-0E9F-4CCF-B631-68436A3D1D9A}"/>
              </a:ext>
            </a:extLst>
          </p:cNvPr>
          <p:cNvPicPr>
            <a:picLocks noChangeAspect="1"/>
          </p:cNvPicPr>
          <p:nvPr/>
        </p:nvPicPr>
        <p:blipFill>
          <a:blip r:embed="rId2"/>
          <a:stretch>
            <a:fillRect/>
          </a:stretch>
        </p:blipFill>
        <p:spPr>
          <a:xfrm>
            <a:off x="0" y="1857539"/>
            <a:ext cx="12224618" cy="3905086"/>
          </a:xfrm>
          <a:prstGeom prst="rect">
            <a:avLst/>
          </a:prstGeom>
        </p:spPr>
      </p:pic>
      <p:sp>
        <p:nvSpPr>
          <p:cNvPr id="2" name="Title 1">
            <a:extLst>
              <a:ext uri="{FF2B5EF4-FFF2-40B4-BE49-F238E27FC236}">
                <a16:creationId xmlns:a16="http://schemas.microsoft.com/office/drawing/2014/main" id="{6A9AF57A-2763-4815-B317-98482332581A}"/>
              </a:ext>
            </a:extLst>
          </p:cNvPr>
          <p:cNvSpPr>
            <a:spLocks noGrp="1"/>
          </p:cNvSpPr>
          <p:nvPr>
            <p:ph type="title"/>
          </p:nvPr>
        </p:nvSpPr>
        <p:spPr>
          <a:xfrm>
            <a:off x="838200" y="365125"/>
            <a:ext cx="11353800" cy="742913"/>
          </a:xfrm>
        </p:spPr>
        <p:txBody>
          <a:bodyPr/>
          <a:lstStyle/>
          <a:p>
            <a:pPr algn="ctr"/>
            <a:r>
              <a:rPr lang="en-US" dirty="0">
                <a:latin typeface="Century Gothic" panose="020B0502020202020204" pitchFamily="34" charset="0"/>
              </a:rPr>
              <a:t>Sort across  </a:t>
            </a:r>
            <a:r>
              <a:rPr lang="en-US" b="1" dirty="0">
                <a:latin typeface="Bahnschrift Light" panose="020B0502040204020203" pitchFamily="34" charset="0"/>
              </a:rPr>
              <a:t>‘ls –lx’</a:t>
            </a:r>
          </a:p>
        </p:txBody>
      </p:sp>
      <p:sp>
        <p:nvSpPr>
          <p:cNvPr id="7" name="Arrow: Left 6">
            <a:extLst>
              <a:ext uri="{FF2B5EF4-FFF2-40B4-BE49-F238E27FC236}">
                <a16:creationId xmlns:a16="http://schemas.microsoft.com/office/drawing/2014/main" id="{1E58855B-354B-416F-B199-62C33A18884E}"/>
              </a:ext>
            </a:extLst>
          </p:cNvPr>
          <p:cNvSpPr/>
          <p:nvPr/>
        </p:nvSpPr>
        <p:spPr>
          <a:xfrm>
            <a:off x="6322333" y="2634901"/>
            <a:ext cx="1485900" cy="50074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F356927C-6494-410E-BF05-7E5C3534B1BD}"/>
              </a:ext>
            </a:extLst>
          </p:cNvPr>
          <p:cNvSpPr/>
          <p:nvPr/>
        </p:nvSpPr>
        <p:spPr>
          <a:xfrm rot="10800000">
            <a:off x="92298" y="2885272"/>
            <a:ext cx="745902" cy="25581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DB977312-0C80-44C4-A2D1-909BC54C1B00}"/>
              </a:ext>
            </a:extLst>
          </p:cNvPr>
          <p:cNvSpPr>
            <a:spLocks noGrp="1"/>
          </p:cNvSpPr>
          <p:nvPr>
            <p:ph idx="1"/>
          </p:nvPr>
        </p:nvSpPr>
        <p:spPr/>
        <p:txBody>
          <a:bodyPr/>
          <a:lstStyle/>
          <a:p>
            <a:r>
              <a:rPr lang="en-US" dirty="0"/>
              <a:t> </a:t>
            </a:r>
          </a:p>
        </p:txBody>
      </p:sp>
    </p:spTree>
    <p:extLst>
      <p:ext uri="{BB962C8B-B14F-4D97-AF65-F5344CB8AC3E}">
        <p14:creationId xmlns:p14="http://schemas.microsoft.com/office/powerpoint/2010/main" val="3105368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840F-FCE5-45B8-8A42-D29EB9858968}"/>
              </a:ext>
            </a:extLst>
          </p:cNvPr>
          <p:cNvSpPr>
            <a:spLocks noGrp="1"/>
          </p:cNvSpPr>
          <p:nvPr>
            <p:ph type="title"/>
          </p:nvPr>
        </p:nvSpPr>
        <p:spPr/>
        <p:txBody>
          <a:bodyPr/>
          <a:lstStyle/>
          <a:p>
            <a:r>
              <a:rPr lang="en-US" b="1" dirty="0">
                <a:latin typeface="Bahnschrift Light" panose="020B0502040204020203" pitchFamily="34" charset="0"/>
              </a:rPr>
              <a:t>Hide Group ‘ls –</a:t>
            </a:r>
            <a:r>
              <a:rPr lang="en-US" b="1" dirty="0" err="1">
                <a:latin typeface="Bahnschrift Light" panose="020B0502040204020203" pitchFamily="34" charset="0"/>
              </a:rPr>
              <a:t>lg</a:t>
            </a:r>
            <a:r>
              <a:rPr lang="en-US" b="1" dirty="0">
                <a:latin typeface="Bahnschrift Light" panose="020B0502040204020203" pitchFamily="34" charset="0"/>
              </a:rPr>
              <a:t>’</a:t>
            </a:r>
          </a:p>
        </p:txBody>
      </p:sp>
      <p:sp>
        <p:nvSpPr>
          <p:cNvPr id="5" name="Content Placeholder 4">
            <a:extLst>
              <a:ext uri="{FF2B5EF4-FFF2-40B4-BE49-F238E27FC236}">
                <a16:creationId xmlns:a16="http://schemas.microsoft.com/office/drawing/2014/main" id="{3C2D94FE-6071-4406-90D9-A564A979E149}"/>
              </a:ext>
            </a:extLst>
          </p:cNvPr>
          <p:cNvSpPr>
            <a:spLocks noGrp="1"/>
          </p:cNvSpPr>
          <p:nvPr>
            <p:ph idx="1"/>
          </p:nvPr>
        </p:nvSpPr>
        <p:spPr/>
        <p:txBody>
          <a:bodyPr/>
          <a:lstStyle/>
          <a:p>
            <a:r>
              <a:rPr lang="en-US" dirty="0"/>
              <a:t> </a:t>
            </a:r>
            <a:r>
              <a:rPr lang="en-US" altLang="en-US" sz="2400" b="1" dirty="0">
                <a:solidFill>
                  <a:srgbClr val="000000"/>
                </a:solidFill>
                <a:latin typeface="Bahnschrift Light" panose="020B0502040204020203" pitchFamily="34" charset="0"/>
              </a:rPr>
              <a:t>-g</a:t>
            </a:r>
            <a:r>
              <a:rPr lang="en-US" altLang="en-US" sz="2400" dirty="0">
                <a:solidFill>
                  <a:srgbClr val="000000"/>
                </a:solidFill>
                <a:latin typeface="Bahnschrift Light" panose="020B0502040204020203" pitchFamily="34" charset="0"/>
              </a:rPr>
              <a:t>: List in long format as in </a:t>
            </a:r>
            <a:r>
              <a:rPr lang="en-US" altLang="en-US" sz="2400" b="1" dirty="0">
                <a:solidFill>
                  <a:srgbClr val="000000"/>
                </a:solidFill>
                <a:latin typeface="Bahnschrift Light" panose="020B0502040204020203" pitchFamily="34" charset="0"/>
              </a:rPr>
              <a:t>-l</a:t>
            </a:r>
            <a:r>
              <a:rPr lang="en-US" altLang="en-US" sz="2400" dirty="0">
                <a:solidFill>
                  <a:srgbClr val="000000"/>
                </a:solidFill>
                <a:latin typeface="Bahnschrift Light" panose="020B0502040204020203" pitchFamily="34" charset="0"/>
              </a:rPr>
              <a:t>, except that the owner is not printed.</a:t>
            </a:r>
            <a:r>
              <a:rPr lang="en-US" altLang="en-US" sz="1800" dirty="0"/>
              <a:t> </a:t>
            </a:r>
            <a:endParaRPr lang="en-US" altLang="en-US" sz="1600" dirty="0">
              <a:latin typeface="Arial" panose="020B0604020202020204" pitchFamily="34" charset="0"/>
            </a:endParaRPr>
          </a:p>
          <a:p>
            <a:endParaRPr lang="en-US" dirty="0"/>
          </a:p>
        </p:txBody>
      </p:sp>
      <p:pic>
        <p:nvPicPr>
          <p:cNvPr id="6" name="Picture 5">
            <a:extLst>
              <a:ext uri="{FF2B5EF4-FFF2-40B4-BE49-F238E27FC236}">
                <a16:creationId xmlns:a16="http://schemas.microsoft.com/office/drawing/2014/main" id="{62C5CA71-3387-4F12-959B-C1AF19E9C0DC}"/>
              </a:ext>
            </a:extLst>
          </p:cNvPr>
          <p:cNvPicPr>
            <a:picLocks noChangeAspect="1"/>
          </p:cNvPicPr>
          <p:nvPr/>
        </p:nvPicPr>
        <p:blipFill rotWithShape="1">
          <a:blip r:embed="rId2"/>
          <a:srcRect r="18798"/>
          <a:stretch/>
        </p:blipFill>
        <p:spPr>
          <a:xfrm>
            <a:off x="915886" y="2218881"/>
            <a:ext cx="10009973" cy="4273994"/>
          </a:xfrm>
          <a:prstGeom prst="rect">
            <a:avLst/>
          </a:prstGeom>
        </p:spPr>
      </p:pic>
    </p:spTree>
    <p:extLst>
      <p:ext uri="{BB962C8B-B14F-4D97-AF65-F5344CB8AC3E}">
        <p14:creationId xmlns:p14="http://schemas.microsoft.com/office/powerpoint/2010/main" val="129374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0A9A09-33C6-4920-B250-B6CC72D2FFC7}"/>
              </a:ext>
            </a:extLst>
          </p:cNvPr>
          <p:cNvSpPr>
            <a:spLocks noGrp="1"/>
          </p:cNvSpPr>
          <p:nvPr>
            <p:ph type="title"/>
          </p:nvPr>
        </p:nvSpPr>
        <p:spPr/>
        <p:txBody>
          <a:bodyPr/>
          <a:lstStyle/>
          <a:p>
            <a:r>
              <a:rPr lang="en-US" b="1" dirty="0">
                <a:latin typeface="Century Gothic" panose="020B0502020202020204" pitchFamily="34" charset="0"/>
              </a:rPr>
              <a:t>Chapter 5: The vi Editor</a:t>
            </a:r>
          </a:p>
        </p:txBody>
      </p:sp>
    </p:spTree>
    <p:extLst>
      <p:ext uri="{BB962C8B-B14F-4D97-AF65-F5344CB8AC3E}">
        <p14:creationId xmlns:p14="http://schemas.microsoft.com/office/powerpoint/2010/main" val="748389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930E-9BFD-482E-927F-A6107BA9804B}"/>
              </a:ext>
            </a:extLst>
          </p:cNvPr>
          <p:cNvSpPr>
            <a:spLocks noGrp="1"/>
          </p:cNvSpPr>
          <p:nvPr>
            <p:ph type="title"/>
          </p:nvPr>
        </p:nvSpPr>
        <p:spPr/>
        <p:txBody>
          <a:bodyPr/>
          <a:lstStyle/>
          <a:p>
            <a:r>
              <a:rPr lang="en-US" dirty="0"/>
              <a:t>Show  Executable </a:t>
            </a:r>
            <a:r>
              <a:rPr lang="en-US" sz="4400" b="1" dirty="0">
                <a:latin typeface="Bahnschrift Light" panose="020B0502040204020203" pitchFamily="34" charset="0"/>
              </a:rPr>
              <a:t>‘ls –</a:t>
            </a:r>
            <a:r>
              <a:rPr lang="en-US" sz="4400" b="1" dirty="0" err="1">
                <a:latin typeface="Bahnschrift Light" panose="020B0502040204020203" pitchFamily="34" charset="0"/>
              </a:rPr>
              <a:t>lxF</a:t>
            </a:r>
            <a:r>
              <a:rPr lang="en-US" sz="4400" b="1" dirty="0">
                <a:latin typeface="Bahnschrift Light" panose="020B0502040204020203" pitchFamily="34" charset="0"/>
              </a:rPr>
              <a:t>’</a:t>
            </a:r>
            <a:endParaRPr lang="en-US" dirty="0"/>
          </a:p>
        </p:txBody>
      </p:sp>
      <p:sp>
        <p:nvSpPr>
          <p:cNvPr id="3" name="Content Placeholder 2">
            <a:extLst>
              <a:ext uri="{FF2B5EF4-FFF2-40B4-BE49-F238E27FC236}">
                <a16:creationId xmlns:a16="http://schemas.microsoft.com/office/drawing/2014/main" id="{C2A622F8-24AA-4050-9896-2CACFDF7E3A0}"/>
              </a:ext>
            </a:extLst>
          </p:cNvPr>
          <p:cNvSpPr>
            <a:spLocks noGrp="1"/>
          </p:cNvSpPr>
          <p:nvPr>
            <p:ph idx="1"/>
          </p:nvPr>
        </p:nvSpPr>
        <p:spPr/>
        <p:txBody>
          <a:bodyPr/>
          <a:lstStyle/>
          <a:p>
            <a:pPr marL="0" indent="0">
              <a:buNone/>
            </a:pPr>
            <a:r>
              <a:rPr lang="en-US" dirty="0"/>
              <a:t> </a:t>
            </a:r>
          </a:p>
        </p:txBody>
      </p:sp>
      <p:pic>
        <p:nvPicPr>
          <p:cNvPr id="4" name="Picture 3">
            <a:extLst>
              <a:ext uri="{FF2B5EF4-FFF2-40B4-BE49-F238E27FC236}">
                <a16:creationId xmlns:a16="http://schemas.microsoft.com/office/drawing/2014/main" id="{DACD2F55-10C9-4D12-A60F-EE3C26F02BBD}"/>
              </a:ext>
            </a:extLst>
          </p:cNvPr>
          <p:cNvPicPr>
            <a:picLocks noChangeAspect="1"/>
          </p:cNvPicPr>
          <p:nvPr/>
        </p:nvPicPr>
        <p:blipFill>
          <a:blip r:embed="rId2"/>
          <a:stretch>
            <a:fillRect/>
          </a:stretch>
        </p:blipFill>
        <p:spPr>
          <a:xfrm>
            <a:off x="0" y="1724146"/>
            <a:ext cx="12192000" cy="2657230"/>
          </a:xfrm>
          <a:prstGeom prst="rect">
            <a:avLst/>
          </a:prstGeom>
        </p:spPr>
      </p:pic>
      <p:sp>
        <p:nvSpPr>
          <p:cNvPr id="5" name="Arrow: Left 4">
            <a:extLst>
              <a:ext uri="{FF2B5EF4-FFF2-40B4-BE49-F238E27FC236}">
                <a16:creationId xmlns:a16="http://schemas.microsoft.com/office/drawing/2014/main" id="{0DFA18B6-9FCE-4180-9197-0A606A7B0497}"/>
              </a:ext>
            </a:extLst>
          </p:cNvPr>
          <p:cNvSpPr/>
          <p:nvPr/>
        </p:nvSpPr>
        <p:spPr>
          <a:xfrm>
            <a:off x="6096000" y="2451211"/>
            <a:ext cx="1670012" cy="42708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9FAF0D4-504E-4B2F-9FD1-36761BC982F6}"/>
              </a:ext>
            </a:extLst>
          </p:cNvPr>
          <p:cNvSpPr/>
          <p:nvPr/>
        </p:nvSpPr>
        <p:spPr>
          <a:xfrm>
            <a:off x="133349" y="4853285"/>
            <a:ext cx="11706225" cy="830997"/>
          </a:xfrm>
          <a:prstGeom prst="rect">
            <a:avLst/>
          </a:prstGeom>
        </p:spPr>
        <p:txBody>
          <a:bodyPr wrap="square">
            <a:spAutoFit/>
          </a:bodyPr>
          <a:lstStyle/>
          <a:p>
            <a:r>
              <a:rPr lang="en-US" sz="2400" dirty="0">
                <a:latin typeface="Century Gothic" panose="020B0502020202020204" pitchFamily="34" charset="0"/>
              </a:rPr>
              <a:t>Note: the </a:t>
            </a:r>
            <a:r>
              <a:rPr lang="en-US" sz="2400" b="1" dirty="0">
                <a:latin typeface="Bahnschrift Condensed" panose="020B0502040204020203" pitchFamily="34" charset="0"/>
              </a:rPr>
              <a:t>–l</a:t>
            </a:r>
            <a:r>
              <a:rPr lang="en-US" sz="2400" dirty="0">
                <a:latin typeface="Century Gothic" panose="020B0502020202020204" pitchFamily="34" charset="0"/>
              </a:rPr>
              <a:t> (long listing) option cannot be used with the </a:t>
            </a:r>
            <a:r>
              <a:rPr lang="en-US" sz="2400" b="1" dirty="0">
                <a:latin typeface="Century Gothic" panose="020B0502020202020204" pitchFamily="34" charset="0"/>
              </a:rPr>
              <a:t>–x</a:t>
            </a:r>
            <a:r>
              <a:rPr lang="en-US" sz="2400" dirty="0">
                <a:latin typeface="Century Gothic" panose="020B0502020202020204" pitchFamily="34" charset="0"/>
              </a:rPr>
              <a:t> (columns) option; </a:t>
            </a:r>
          </a:p>
          <a:p>
            <a:r>
              <a:rPr lang="en-US" sz="2400" dirty="0">
                <a:latin typeface="Century Gothic" panose="020B0502020202020204" pitchFamily="34" charset="0"/>
              </a:rPr>
              <a:t>it can be used with the </a:t>
            </a:r>
            <a:r>
              <a:rPr lang="en-US" sz="2400" b="1" dirty="0">
                <a:latin typeface="Century Gothic" panose="020B0502020202020204" pitchFamily="34" charset="0"/>
              </a:rPr>
              <a:t>–F</a:t>
            </a:r>
            <a:r>
              <a:rPr lang="en-US" sz="2400" dirty="0">
                <a:latin typeface="Century Gothic" panose="020B0502020202020204" pitchFamily="34" charset="0"/>
              </a:rPr>
              <a:t> and only –F shows executables</a:t>
            </a:r>
          </a:p>
        </p:txBody>
      </p:sp>
    </p:spTree>
    <p:extLst>
      <p:ext uri="{BB962C8B-B14F-4D97-AF65-F5344CB8AC3E}">
        <p14:creationId xmlns:p14="http://schemas.microsoft.com/office/powerpoint/2010/main" val="3155297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076959-E250-47F4-907A-6C27A163F92D}"/>
              </a:ext>
            </a:extLst>
          </p:cNvPr>
          <p:cNvPicPr>
            <a:picLocks noChangeAspect="1"/>
          </p:cNvPicPr>
          <p:nvPr/>
        </p:nvPicPr>
        <p:blipFill rotWithShape="1">
          <a:blip r:embed="rId2"/>
          <a:srcRect r="30628"/>
          <a:stretch/>
        </p:blipFill>
        <p:spPr>
          <a:xfrm>
            <a:off x="1261558" y="1049528"/>
            <a:ext cx="9339954" cy="5365785"/>
          </a:xfrm>
          <a:prstGeom prst="rect">
            <a:avLst/>
          </a:prstGeom>
        </p:spPr>
      </p:pic>
      <p:sp>
        <p:nvSpPr>
          <p:cNvPr id="2" name="Title 1">
            <a:extLst>
              <a:ext uri="{FF2B5EF4-FFF2-40B4-BE49-F238E27FC236}">
                <a16:creationId xmlns:a16="http://schemas.microsoft.com/office/drawing/2014/main" id="{A205B1DB-D928-46D2-B8A3-FB9254C30754}"/>
              </a:ext>
            </a:extLst>
          </p:cNvPr>
          <p:cNvSpPr>
            <a:spLocks noGrp="1"/>
          </p:cNvSpPr>
          <p:nvPr>
            <p:ph type="title"/>
          </p:nvPr>
        </p:nvSpPr>
        <p:spPr/>
        <p:txBody>
          <a:bodyPr/>
          <a:lstStyle/>
          <a:p>
            <a:r>
              <a:rPr lang="en-US" dirty="0"/>
              <a:t>Full Listing </a:t>
            </a:r>
            <a:r>
              <a:rPr lang="en-US" b="1" dirty="0">
                <a:solidFill>
                  <a:srgbClr val="FF0000"/>
                </a:solidFill>
              </a:rPr>
              <a:t>without</a:t>
            </a:r>
            <a:r>
              <a:rPr lang="en-US" dirty="0"/>
              <a:t> Group</a:t>
            </a:r>
          </a:p>
        </p:txBody>
      </p:sp>
      <p:sp>
        <p:nvSpPr>
          <p:cNvPr id="6" name="Content Placeholder 5">
            <a:extLst>
              <a:ext uri="{FF2B5EF4-FFF2-40B4-BE49-F238E27FC236}">
                <a16:creationId xmlns:a16="http://schemas.microsoft.com/office/drawing/2014/main" id="{36202F16-8CF0-4890-8CAA-71B7EE3A0A69}"/>
              </a:ext>
            </a:extLst>
          </p:cNvPr>
          <p:cNvSpPr>
            <a:spLocks noGrp="1"/>
          </p:cNvSpPr>
          <p:nvPr>
            <p:ph idx="1"/>
          </p:nvPr>
        </p:nvSpPr>
        <p:spPr/>
        <p:txBody>
          <a:bodyPr/>
          <a:lstStyle/>
          <a:p>
            <a:endParaRPr lang="en-US" dirty="0"/>
          </a:p>
          <a:p>
            <a:endParaRPr lang="en-US" dirty="0"/>
          </a:p>
        </p:txBody>
      </p:sp>
      <p:sp>
        <p:nvSpPr>
          <p:cNvPr id="5" name="Arrow: Left 4">
            <a:extLst>
              <a:ext uri="{FF2B5EF4-FFF2-40B4-BE49-F238E27FC236}">
                <a16:creationId xmlns:a16="http://schemas.microsoft.com/office/drawing/2014/main" id="{9CAEEE69-93D0-45A7-9220-97F7256F8500}"/>
              </a:ext>
            </a:extLst>
          </p:cNvPr>
          <p:cNvSpPr/>
          <p:nvPr/>
        </p:nvSpPr>
        <p:spPr>
          <a:xfrm>
            <a:off x="9040655" y="1785466"/>
            <a:ext cx="1670958" cy="51937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963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988128C-7A14-4ECB-8B80-9B855E1378D2}"/>
              </a:ext>
            </a:extLst>
          </p:cNvPr>
          <p:cNvSpPr>
            <a:spLocks noGrp="1" noChangeArrowheads="1"/>
          </p:cNvSpPr>
          <p:nvPr>
            <p:ph type="title"/>
          </p:nvPr>
        </p:nvSpPr>
        <p:spPr/>
        <p:txBody>
          <a:bodyPr/>
          <a:lstStyle/>
          <a:p>
            <a:pPr>
              <a:defRPr/>
            </a:pPr>
            <a:r>
              <a:rPr lang="en-US" b="1" dirty="0"/>
              <a:t>Useful Keys</a:t>
            </a:r>
          </a:p>
        </p:txBody>
      </p:sp>
      <p:sp>
        <p:nvSpPr>
          <p:cNvPr id="30723" name="Rectangle 3">
            <a:extLst>
              <a:ext uri="{FF2B5EF4-FFF2-40B4-BE49-F238E27FC236}">
                <a16:creationId xmlns:a16="http://schemas.microsoft.com/office/drawing/2014/main" id="{B1293058-9076-4477-8F2B-4439D18C9CD2}"/>
              </a:ext>
            </a:extLst>
          </p:cNvPr>
          <p:cNvSpPr>
            <a:spLocks noGrp="1" noChangeArrowheads="1"/>
          </p:cNvSpPr>
          <p:nvPr>
            <p:ph idx="1"/>
          </p:nvPr>
        </p:nvSpPr>
        <p:spPr/>
        <p:txBody>
          <a:bodyPr/>
          <a:lstStyle/>
          <a:p>
            <a:pPr>
              <a:lnSpc>
                <a:spcPct val="90000"/>
              </a:lnSpc>
            </a:pPr>
            <a:endParaRPr lang="en-US" altLang="en-US" b="1" dirty="0">
              <a:solidFill>
                <a:srgbClr val="0070C0"/>
              </a:solidFill>
            </a:endParaRPr>
          </a:p>
          <a:p>
            <a:pPr marL="342900" indent="-342900">
              <a:lnSpc>
                <a:spcPct val="90000"/>
              </a:lnSpc>
              <a:buFont typeface="Arial" panose="020B0604020202020204" pitchFamily="34" charset="0"/>
              <a:buChar char="•"/>
            </a:pPr>
            <a:r>
              <a:rPr lang="en-US" altLang="en-US" b="1" dirty="0">
                <a:solidFill>
                  <a:srgbClr val="0070C0"/>
                </a:solidFill>
                <a:latin typeface="Century Gothic" panose="020B0502020202020204" pitchFamily="34" charset="0"/>
              </a:rPr>
              <a:t>^C </a:t>
            </a:r>
            <a:r>
              <a:rPr lang="en-US" altLang="en-US" dirty="0">
                <a:latin typeface="Century Gothic" panose="020B0502020202020204" pitchFamily="34" charset="0"/>
              </a:rPr>
              <a:t>(Ctrl-C ) kills the current process</a:t>
            </a:r>
          </a:p>
          <a:p>
            <a:pPr marL="342900" indent="-342900">
              <a:lnSpc>
                <a:spcPct val="90000"/>
              </a:lnSpc>
              <a:buFont typeface="Arial" panose="020B0604020202020204" pitchFamily="34" charset="0"/>
              <a:buChar char="•"/>
            </a:pPr>
            <a:r>
              <a:rPr lang="en-US" altLang="en-US" b="1" dirty="0">
                <a:solidFill>
                  <a:srgbClr val="0070C0"/>
                </a:solidFill>
                <a:latin typeface="Century Gothic" panose="020B0502020202020204" pitchFamily="34" charset="0"/>
              </a:rPr>
              <a:t>^Z </a:t>
            </a:r>
            <a:r>
              <a:rPr lang="en-US" altLang="en-US" dirty="0">
                <a:latin typeface="Century Gothic" panose="020B0502020202020204" pitchFamily="34" charset="0"/>
              </a:rPr>
              <a:t>(Ctrl-Z)  puts the current process to sleep</a:t>
            </a:r>
          </a:p>
          <a:p>
            <a:pPr marL="342900" indent="-342900">
              <a:lnSpc>
                <a:spcPct val="90000"/>
              </a:lnSpc>
              <a:buFont typeface="Arial" panose="020B0604020202020204" pitchFamily="34" charset="0"/>
              <a:buChar char="•"/>
            </a:pPr>
            <a:r>
              <a:rPr lang="en-US" altLang="en-US" b="1" dirty="0">
                <a:solidFill>
                  <a:srgbClr val="0070C0"/>
                </a:solidFill>
                <a:latin typeface="Century Gothic" panose="020B0502020202020204" pitchFamily="34" charset="0"/>
              </a:rPr>
              <a:t>^D </a:t>
            </a:r>
            <a:r>
              <a:rPr lang="en-US" altLang="en-US" dirty="0">
                <a:latin typeface="Century Gothic" panose="020B0502020202020204" pitchFamily="34" charset="0"/>
              </a:rPr>
              <a:t>(Ctrl-D) marks the end of an input file, most often used when sending input from the command line</a:t>
            </a: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&lt;ENTER&gt; sends a newline</a:t>
            </a: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Backspace erases the character just in front of the cursor.</a:t>
            </a:r>
          </a:p>
        </p:txBody>
      </p:sp>
    </p:spTree>
    <p:extLst>
      <p:ext uri="{BB962C8B-B14F-4D97-AF65-F5344CB8AC3E}">
        <p14:creationId xmlns:p14="http://schemas.microsoft.com/office/powerpoint/2010/main" val="2547502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C5A4E-6EC6-4438-9FEC-D7551F21AF6F}"/>
              </a:ext>
            </a:extLst>
          </p:cNvPr>
          <p:cNvSpPr>
            <a:spLocks noGrp="1"/>
          </p:cNvSpPr>
          <p:nvPr>
            <p:ph type="title"/>
          </p:nvPr>
        </p:nvSpPr>
        <p:spPr>
          <a:xfrm>
            <a:off x="677333" y="609600"/>
            <a:ext cx="11136125" cy="1320800"/>
          </a:xfrm>
        </p:spPr>
        <p:txBody>
          <a:bodyPr/>
          <a:lstStyle/>
          <a:p>
            <a:pPr algn="ctr"/>
            <a:r>
              <a:rPr lang="en-US" b="1" dirty="0">
                <a:latin typeface="Century Gothic" panose="020B0502020202020204" pitchFamily="34" charset="0"/>
              </a:rPr>
              <a:t>Common UNIX/Linux Commands</a:t>
            </a:r>
          </a:p>
        </p:txBody>
      </p:sp>
      <p:sp>
        <p:nvSpPr>
          <p:cNvPr id="4" name="Content Placeholder 3">
            <a:extLst>
              <a:ext uri="{FF2B5EF4-FFF2-40B4-BE49-F238E27FC236}">
                <a16:creationId xmlns:a16="http://schemas.microsoft.com/office/drawing/2014/main" id="{C91BE2A2-B6C3-4597-8587-CF0F3D2E27BF}"/>
              </a:ext>
            </a:extLst>
          </p:cNvPr>
          <p:cNvSpPr>
            <a:spLocks noGrp="1"/>
          </p:cNvSpPr>
          <p:nvPr>
            <p:ph idx="1"/>
          </p:nvPr>
        </p:nvSpPr>
        <p:spPr>
          <a:xfrm>
            <a:off x="677333" y="1747684"/>
            <a:ext cx="9825447" cy="4643592"/>
          </a:xfrm>
        </p:spPr>
        <p:txBody>
          <a:bodyPr>
            <a:normAutofit/>
          </a:bodyPr>
          <a:lstStyle/>
          <a:p>
            <a:pPr lvl="1"/>
            <a:r>
              <a:rPr lang="en-US" sz="2800" dirty="0">
                <a:latin typeface="Century Gothic" panose="020B0502020202020204" pitchFamily="34" charset="0"/>
              </a:rPr>
              <a:t>Unlike MS-DOS where uppercase and lowercase are the same, Unix and Linux are case sensitive</a:t>
            </a:r>
          </a:p>
          <a:p>
            <a:pPr lvl="2"/>
            <a:r>
              <a:rPr lang="en-US" sz="2400" dirty="0" err="1">
                <a:latin typeface="Century Gothic" panose="020B0502020202020204" pitchFamily="34" charset="0"/>
              </a:rPr>
              <a:t>pwd</a:t>
            </a:r>
            <a:r>
              <a:rPr lang="en-US" sz="2400" dirty="0">
                <a:latin typeface="Century Gothic" panose="020B0502020202020204" pitchFamily="34" charset="0"/>
              </a:rPr>
              <a:t> is not the same as PWD (error)</a:t>
            </a:r>
          </a:p>
          <a:p>
            <a:pPr lvl="1"/>
            <a:r>
              <a:rPr lang="en-US" sz="2800" b="1" dirty="0" err="1">
                <a:latin typeface="Century Gothic" panose="020B0502020202020204" pitchFamily="34" charset="0"/>
              </a:rPr>
              <a:t>pwd</a:t>
            </a:r>
            <a:r>
              <a:rPr lang="en-US" sz="2800" dirty="0">
                <a:latin typeface="Century Gothic" panose="020B0502020202020204" pitchFamily="34" charset="0"/>
              </a:rPr>
              <a:t> (print working directory)</a:t>
            </a:r>
          </a:p>
          <a:p>
            <a:pPr lvl="2"/>
            <a:r>
              <a:rPr lang="en-US" sz="2400" dirty="0">
                <a:latin typeface="Century Gothic" panose="020B0502020202020204" pitchFamily="34" charset="0"/>
              </a:rPr>
              <a:t>‘</a:t>
            </a:r>
            <a:r>
              <a:rPr lang="en-US" sz="2400" dirty="0" err="1">
                <a:latin typeface="Century Gothic" panose="020B0502020202020204" pitchFamily="34" charset="0"/>
              </a:rPr>
              <a:t>pwd</a:t>
            </a:r>
            <a:r>
              <a:rPr lang="en-US" sz="2400" dirty="0">
                <a:latin typeface="Century Gothic" panose="020B0502020202020204" pitchFamily="34" charset="0"/>
              </a:rPr>
              <a:t>’</a:t>
            </a:r>
          </a:p>
          <a:p>
            <a:pPr lvl="2"/>
            <a:r>
              <a:rPr lang="en-US" sz="2400" dirty="0">
                <a:latin typeface="Century Gothic" panose="020B0502020202020204" pitchFamily="34" charset="0"/>
              </a:rPr>
              <a:t>‘cd /dev’</a:t>
            </a:r>
          </a:p>
          <a:p>
            <a:pPr lvl="2"/>
            <a:r>
              <a:rPr lang="en-US" sz="2400" dirty="0">
                <a:latin typeface="Century Gothic" panose="020B0502020202020204" pitchFamily="34" charset="0"/>
              </a:rPr>
              <a:t>‘</a:t>
            </a:r>
            <a:r>
              <a:rPr lang="en-US" sz="2400" dirty="0" err="1">
                <a:latin typeface="Century Gothic" panose="020B0502020202020204" pitchFamily="34" charset="0"/>
              </a:rPr>
              <a:t>pwd</a:t>
            </a:r>
            <a:r>
              <a:rPr lang="en-US" sz="2400" dirty="0">
                <a:latin typeface="Century Gothic" panose="020B0502020202020204" pitchFamily="34" charset="0"/>
              </a:rPr>
              <a:t>’</a:t>
            </a:r>
          </a:p>
          <a:p>
            <a:pPr lvl="1"/>
            <a:r>
              <a:rPr lang="en-US" sz="2800" b="1" dirty="0" err="1">
                <a:latin typeface="Century Gothic" panose="020B0502020202020204" pitchFamily="34" charset="0"/>
              </a:rPr>
              <a:t>ps</a:t>
            </a:r>
            <a:r>
              <a:rPr lang="en-US" sz="2800" dirty="0">
                <a:latin typeface="Century Gothic" panose="020B0502020202020204" pitchFamily="34" charset="0"/>
              </a:rPr>
              <a:t> (processes)</a:t>
            </a:r>
          </a:p>
          <a:p>
            <a:pPr lvl="2"/>
            <a:r>
              <a:rPr lang="en-US" sz="2400" dirty="0">
                <a:latin typeface="Century Gothic" panose="020B0502020202020204" pitchFamily="34" charset="0"/>
              </a:rPr>
              <a:t>‘</a:t>
            </a:r>
            <a:r>
              <a:rPr lang="en-US" sz="2400" dirty="0" err="1">
                <a:solidFill>
                  <a:srgbClr val="0070C0"/>
                </a:solidFill>
                <a:latin typeface="Century Gothic" panose="020B0502020202020204" pitchFamily="34" charset="0"/>
              </a:rPr>
              <a:t>ps</a:t>
            </a:r>
            <a:r>
              <a:rPr lang="en-US" sz="2400" dirty="0">
                <a:solidFill>
                  <a:srgbClr val="0070C0"/>
                </a:solidFill>
                <a:latin typeface="Century Gothic" panose="020B0502020202020204" pitchFamily="34" charset="0"/>
              </a:rPr>
              <a:t> –au</a:t>
            </a:r>
            <a:r>
              <a:rPr lang="en-US" sz="2400" dirty="0">
                <a:latin typeface="Century Gothic" panose="020B0502020202020204" pitchFamily="34" charset="0"/>
              </a:rPr>
              <a:t>’ (show all (-a) for user (u)</a:t>
            </a:r>
          </a:p>
          <a:p>
            <a:pPr lvl="3"/>
            <a:r>
              <a:rPr lang="en-US" sz="2200" dirty="0">
                <a:latin typeface="Century Gothic" panose="020B0502020202020204" pitchFamily="34" charset="0"/>
              </a:rPr>
              <a:t>Should display</a:t>
            </a:r>
          </a:p>
          <a:p>
            <a:pPr lvl="2"/>
            <a:r>
              <a:rPr lang="en-US" sz="2400" dirty="0">
                <a:latin typeface="Century Gothic" panose="020B0502020202020204" pitchFamily="34" charset="0"/>
              </a:rPr>
              <a:t>‘</a:t>
            </a:r>
            <a:r>
              <a:rPr lang="en-US" sz="2400" b="1" dirty="0" err="1">
                <a:solidFill>
                  <a:srgbClr val="0070C0"/>
                </a:solidFill>
                <a:latin typeface="Century Gothic" panose="020B0502020202020204" pitchFamily="34" charset="0"/>
              </a:rPr>
              <a:t>ps</a:t>
            </a:r>
            <a:r>
              <a:rPr lang="en-US" sz="2400" b="1" dirty="0">
                <a:solidFill>
                  <a:srgbClr val="0070C0"/>
                </a:solidFill>
                <a:latin typeface="Century Gothic" panose="020B0502020202020204" pitchFamily="34" charset="0"/>
              </a:rPr>
              <a:t> –A</a:t>
            </a:r>
            <a:r>
              <a:rPr lang="en-US" sz="2400" dirty="0">
                <a:latin typeface="Century Gothic" panose="020B0502020202020204" pitchFamily="34" charset="0"/>
              </a:rPr>
              <a:t>’ (show ALL processes running)</a:t>
            </a:r>
          </a:p>
        </p:txBody>
      </p:sp>
    </p:spTree>
    <p:extLst>
      <p:ext uri="{BB962C8B-B14F-4D97-AF65-F5344CB8AC3E}">
        <p14:creationId xmlns:p14="http://schemas.microsoft.com/office/powerpoint/2010/main" val="313869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F0644F-98A8-4448-A9DE-7E823C5CCD45}"/>
              </a:ext>
            </a:extLst>
          </p:cNvPr>
          <p:cNvPicPr>
            <a:picLocks noChangeAspect="1"/>
          </p:cNvPicPr>
          <p:nvPr/>
        </p:nvPicPr>
        <p:blipFill>
          <a:blip r:embed="rId2"/>
          <a:stretch>
            <a:fillRect/>
          </a:stretch>
        </p:blipFill>
        <p:spPr>
          <a:xfrm>
            <a:off x="2478209" y="1269076"/>
            <a:ext cx="9473311" cy="5157474"/>
          </a:xfrm>
          <a:prstGeom prst="rect">
            <a:avLst/>
          </a:prstGeom>
        </p:spPr>
      </p:pic>
      <p:sp>
        <p:nvSpPr>
          <p:cNvPr id="2" name="Title 1">
            <a:extLst>
              <a:ext uri="{FF2B5EF4-FFF2-40B4-BE49-F238E27FC236}">
                <a16:creationId xmlns:a16="http://schemas.microsoft.com/office/drawing/2014/main" id="{6E735E21-1CC2-4B64-B03D-32F9EF30359C}"/>
              </a:ext>
            </a:extLst>
          </p:cNvPr>
          <p:cNvSpPr>
            <a:spLocks noGrp="1"/>
          </p:cNvSpPr>
          <p:nvPr>
            <p:ph type="title"/>
          </p:nvPr>
        </p:nvSpPr>
        <p:spPr>
          <a:xfrm>
            <a:off x="677333" y="609600"/>
            <a:ext cx="11049153" cy="659476"/>
          </a:xfrm>
        </p:spPr>
        <p:txBody>
          <a:bodyPr>
            <a:normAutofit/>
          </a:bodyPr>
          <a:lstStyle/>
          <a:p>
            <a:pPr algn="ctr"/>
            <a:r>
              <a:rPr lang="en-US" b="1" dirty="0"/>
              <a:t>Common UNIX/Linux Commands</a:t>
            </a:r>
          </a:p>
        </p:txBody>
      </p:sp>
      <p:sp>
        <p:nvSpPr>
          <p:cNvPr id="6" name="Arrow: Right 5">
            <a:extLst>
              <a:ext uri="{FF2B5EF4-FFF2-40B4-BE49-F238E27FC236}">
                <a16:creationId xmlns:a16="http://schemas.microsoft.com/office/drawing/2014/main" id="{821BEBE5-4BAB-493B-A1C2-2C183A080ED3}"/>
              </a:ext>
            </a:extLst>
          </p:cNvPr>
          <p:cNvSpPr/>
          <p:nvPr/>
        </p:nvSpPr>
        <p:spPr>
          <a:xfrm rot="10800000">
            <a:off x="4583949" y="3044696"/>
            <a:ext cx="559724" cy="3449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5A0D6E7E-8D3D-4885-B2A4-6D03AE182B79}"/>
              </a:ext>
            </a:extLst>
          </p:cNvPr>
          <p:cNvSpPr/>
          <p:nvPr/>
        </p:nvSpPr>
        <p:spPr>
          <a:xfrm rot="10800000">
            <a:off x="4304087" y="2378292"/>
            <a:ext cx="559724" cy="3449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59E7386-478F-45B1-B5CA-79D67E9C6D0E}"/>
              </a:ext>
            </a:extLst>
          </p:cNvPr>
          <p:cNvSpPr/>
          <p:nvPr/>
        </p:nvSpPr>
        <p:spPr>
          <a:xfrm>
            <a:off x="105909" y="2348481"/>
            <a:ext cx="2372300" cy="2123658"/>
          </a:xfrm>
          <a:prstGeom prst="rect">
            <a:avLst/>
          </a:prstGeom>
        </p:spPr>
        <p:txBody>
          <a:bodyPr wrap="square">
            <a:spAutoFit/>
          </a:bodyPr>
          <a:lstStyle/>
          <a:p>
            <a:r>
              <a:rPr lang="en-US" sz="2200" dirty="0">
                <a:latin typeface="Century Gothic" panose="020B0502020202020204" pitchFamily="34" charset="0"/>
              </a:rPr>
              <a:t>Running the </a:t>
            </a:r>
            <a:br>
              <a:rPr lang="en-US" sz="2200" dirty="0">
                <a:latin typeface="Century Gothic" panose="020B0502020202020204" pitchFamily="34" charset="0"/>
              </a:rPr>
            </a:br>
            <a:r>
              <a:rPr lang="en-US" sz="2200" dirty="0">
                <a:latin typeface="Century Gothic" panose="020B0502020202020204" pitchFamily="34" charset="0"/>
              </a:rPr>
              <a:t>‘</a:t>
            </a:r>
            <a:r>
              <a:rPr lang="en-US" sz="2200" dirty="0" err="1">
                <a:highlight>
                  <a:srgbClr val="E0E3E8"/>
                </a:highlight>
                <a:latin typeface="Bahnschrift" panose="020B0502040204020203" pitchFamily="34" charset="0"/>
              </a:rPr>
              <a:t>ps</a:t>
            </a:r>
            <a:r>
              <a:rPr lang="en-US" sz="2200" dirty="0">
                <a:highlight>
                  <a:srgbClr val="E0E3E8"/>
                </a:highlight>
                <a:latin typeface="Bahnschrift" panose="020B0502040204020203" pitchFamily="34" charset="0"/>
              </a:rPr>
              <a:t> -u</a:t>
            </a:r>
            <a:r>
              <a:rPr lang="en-US" sz="2200" dirty="0">
                <a:latin typeface="Century Gothic" panose="020B0502020202020204" pitchFamily="34" charset="0"/>
              </a:rPr>
              <a:t>’ in the desktop versus server gives quite a lot more processes</a:t>
            </a:r>
          </a:p>
        </p:txBody>
      </p:sp>
    </p:spTree>
    <p:extLst>
      <p:ext uri="{BB962C8B-B14F-4D97-AF65-F5344CB8AC3E}">
        <p14:creationId xmlns:p14="http://schemas.microsoft.com/office/powerpoint/2010/main" val="796376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D65441-59B2-427E-8122-7400E342AD25}"/>
              </a:ext>
            </a:extLst>
          </p:cNvPr>
          <p:cNvPicPr>
            <a:picLocks noChangeAspect="1"/>
          </p:cNvPicPr>
          <p:nvPr/>
        </p:nvPicPr>
        <p:blipFill rotWithShape="1">
          <a:blip r:embed="rId2"/>
          <a:srcRect r="41166"/>
          <a:stretch/>
        </p:blipFill>
        <p:spPr>
          <a:xfrm>
            <a:off x="1349984" y="4099765"/>
            <a:ext cx="8470039" cy="2404358"/>
          </a:xfrm>
          <a:prstGeom prst="rect">
            <a:avLst/>
          </a:prstGeom>
        </p:spPr>
      </p:pic>
      <p:sp>
        <p:nvSpPr>
          <p:cNvPr id="2" name="Title 1">
            <a:extLst>
              <a:ext uri="{FF2B5EF4-FFF2-40B4-BE49-F238E27FC236}">
                <a16:creationId xmlns:a16="http://schemas.microsoft.com/office/drawing/2014/main" id="{8BF54A84-5DA1-45BA-A831-5C39B29887C6}"/>
              </a:ext>
            </a:extLst>
          </p:cNvPr>
          <p:cNvSpPr>
            <a:spLocks noGrp="1"/>
          </p:cNvSpPr>
          <p:nvPr>
            <p:ph type="title"/>
          </p:nvPr>
        </p:nvSpPr>
        <p:spPr>
          <a:xfrm>
            <a:off x="677334" y="609600"/>
            <a:ext cx="10314516" cy="609600"/>
          </a:xfrm>
        </p:spPr>
        <p:txBody>
          <a:bodyPr>
            <a:normAutofit/>
          </a:bodyPr>
          <a:lstStyle/>
          <a:p>
            <a:pPr algn="ctr"/>
            <a:r>
              <a:rPr lang="en-US" b="1" dirty="0"/>
              <a:t>Different Shells</a:t>
            </a:r>
          </a:p>
        </p:txBody>
      </p:sp>
      <p:sp>
        <p:nvSpPr>
          <p:cNvPr id="4" name="Content Placeholder 3">
            <a:extLst>
              <a:ext uri="{FF2B5EF4-FFF2-40B4-BE49-F238E27FC236}">
                <a16:creationId xmlns:a16="http://schemas.microsoft.com/office/drawing/2014/main" id="{5ECAAF91-1BE5-403D-A9D2-645C5C8118D3}"/>
              </a:ext>
            </a:extLst>
          </p:cNvPr>
          <p:cNvSpPr>
            <a:spLocks noGrp="1"/>
          </p:cNvSpPr>
          <p:nvPr>
            <p:ph idx="1"/>
          </p:nvPr>
        </p:nvSpPr>
        <p:spPr>
          <a:xfrm>
            <a:off x="677334" y="1476374"/>
            <a:ext cx="8596668" cy="4431203"/>
          </a:xfrm>
        </p:spPr>
        <p:txBody>
          <a:bodyPr>
            <a:normAutofit/>
          </a:bodyPr>
          <a:lstStyle/>
          <a:p>
            <a:r>
              <a:rPr lang="en-US" sz="2800" dirty="0" err="1"/>
              <a:t>sh</a:t>
            </a:r>
            <a:r>
              <a:rPr lang="en-US" sz="2800" dirty="0"/>
              <a:t> (Bourne shell)</a:t>
            </a:r>
          </a:p>
          <a:p>
            <a:r>
              <a:rPr lang="en-US" sz="2800" dirty="0" err="1"/>
              <a:t>csk</a:t>
            </a:r>
            <a:r>
              <a:rPr lang="en-US" sz="2800" dirty="0"/>
              <a:t> (C shell)</a:t>
            </a:r>
          </a:p>
          <a:p>
            <a:r>
              <a:rPr lang="en-US" sz="2800" dirty="0" err="1"/>
              <a:t>ksh</a:t>
            </a:r>
            <a:r>
              <a:rPr lang="en-US" sz="2800" dirty="0"/>
              <a:t> (Korn shell)</a:t>
            </a:r>
          </a:p>
          <a:p>
            <a:r>
              <a:rPr lang="en-US" sz="2800" dirty="0"/>
              <a:t>bash</a:t>
            </a:r>
          </a:p>
          <a:p>
            <a:r>
              <a:rPr lang="en-US" sz="2800" dirty="0"/>
              <a:t>Type ‘</a:t>
            </a:r>
            <a:r>
              <a:rPr lang="en-US" sz="2800" b="1" dirty="0">
                <a:solidFill>
                  <a:srgbClr val="0070C0"/>
                </a:solidFill>
              </a:rPr>
              <a:t>echo </a:t>
            </a:r>
            <a:r>
              <a:rPr lang="en-US" sz="2800" b="1" dirty="0">
                <a:solidFill>
                  <a:srgbClr val="7030A0"/>
                </a:solidFill>
              </a:rPr>
              <a:t>$</a:t>
            </a:r>
            <a:r>
              <a:rPr lang="en-US" sz="2800" b="1" dirty="0">
                <a:solidFill>
                  <a:srgbClr val="0070C0"/>
                </a:solidFill>
              </a:rPr>
              <a:t>SHELL</a:t>
            </a:r>
            <a:r>
              <a:rPr lang="en-US" sz="2800" dirty="0"/>
              <a:t>’ – the ‘</a:t>
            </a:r>
            <a:r>
              <a:rPr lang="en-US" sz="2800" b="1" dirty="0">
                <a:solidFill>
                  <a:srgbClr val="7030A0"/>
                </a:solidFill>
              </a:rPr>
              <a:t>$</a:t>
            </a:r>
            <a:r>
              <a:rPr lang="en-US" sz="2800" dirty="0"/>
              <a:t>’ signifies a variable</a:t>
            </a:r>
          </a:p>
          <a:p>
            <a:pPr marL="0" indent="0">
              <a:buNone/>
            </a:pPr>
            <a:r>
              <a:rPr lang="en-US" sz="2800" dirty="0"/>
              <a:t> </a:t>
            </a:r>
          </a:p>
        </p:txBody>
      </p:sp>
      <p:sp>
        <p:nvSpPr>
          <p:cNvPr id="5" name="Arrow: Left 4">
            <a:extLst>
              <a:ext uri="{FF2B5EF4-FFF2-40B4-BE49-F238E27FC236}">
                <a16:creationId xmlns:a16="http://schemas.microsoft.com/office/drawing/2014/main" id="{D3C7260E-40B3-4215-9DC6-A3805B1EDB5D}"/>
              </a:ext>
            </a:extLst>
          </p:cNvPr>
          <p:cNvSpPr/>
          <p:nvPr/>
        </p:nvSpPr>
        <p:spPr>
          <a:xfrm rot="19653681">
            <a:off x="2116096" y="2712246"/>
            <a:ext cx="2093113" cy="302986"/>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89A34A9-8926-4E48-AF27-67FDD03F8E07}"/>
              </a:ext>
            </a:extLst>
          </p:cNvPr>
          <p:cNvSpPr txBox="1"/>
          <p:nvPr/>
        </p:nvSpPr>
        <p:spPr>
          <a:xfrm>
            <a:off x="4125686" y="1851207"/>
            <a:ext cx="3939144" cy="830997"/>
          </a:xfrm>
          <a:prstGeom prst="rect">
            <a:avLst/>
          </a:prstGeom>
          <a:noFill/>
        </p:spPr>
        <p:txBody>
          <a:bodyPr wrap="square" rtlCol="0">
            <a:spAutoFit/>
          </a:bodyPr>
          <a:lstStyle/>
          <a:p>
            <a:r>
              <a:rPr lang="en-US" sz="2400" dirty="0"/>
              <a:t>‘</a:t>
            </a:r>
            <a:r>
              <a:rPr lang="en-US" sz="2400" b="1" dirty="0">
                <a:solidFill>
                  <a:srgbClr val="0070C0"/>
                </a:solidFill>
              </a:rPr>
              <a:t>echo</a:t>
            </a:r>
            <a:r>
              <a:rPr lang="en-US" sz="2400" dirty="0"/>
              <a:t>’ means print out to the standard output (</a:t>
            </a:r>
            <a:r>
              <a:rPr lang="en-US" sz="2400" b="1" dirty="0"/>
              <a:t>STDOUT</a:t>
            </a:r>
            <a:r>
              <a:rPr lang="en-US" sz="2400" dirty="0"/>
              <a:t>)</a:t>
            </a:r>
          </a:p>
        </p:txBody>
      </p:sp>
      <p:sp>
        <p:nvSpPr>
          <p:cNvPr id="11" name="Arrow: Right 10">
            <a:extLst>
              <a:ext uri="{FF2B5EF4-FFF2-40B4-BE49-F238E27FC236}">
                <a16:creationId xmlns:a16="http://schemas.microsoft.com/office/drawing/2014/main" id="{1B62D0E6-6671-41D5-AAE6-9891F458C348}"/>
              </a:ext>
            </a:extLst>
          </p:cNvPr>
          <p:cNvSpPr/>
          <p:nvPr/>
        </p:nvSpPr>
        <p:spPr>
          <a:xfrm rot="10800000">
            <a:off x="2889675" y="5220307"/>
            <a:ext cx="2277687" cy="4327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738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F300-7565-4E2B-8999-F175DA16178E}"/>
              </a:ext>
            </a:extLst>
          </p:cNvPr>
          <p:cNvSpPr>
            <a:spLocks noGrp="1"/>
          </p:cNvSpPr>
          <p:nvPr>
            <p:ph type="title"/>
          </p:nvPr>
        </p:nvSpPr>
        <p:spPr>
          <a:xfrm>
            <a:off x="677333" y="609600"/>
            <a:ext cx="10609791" cy="737062"/>
          </a:xfrm>
        </p:spPr>
        <p:txBody>
          <a:bodyPr/>
          <a:lstStyle/>
          <a:p>
            <a:pPr algn="ctr"/>
            <a:r>
              <a:rPr lang="en-US" dirty="0"/>
              <a:t>‘</a:t>
            </a:r>
            <a:r>
              <a:rPr lang="en-US" dirty="0">
                <a:latin typeface="Bahnschrift" panose="020B0502040204020203" pitchFamily="34" charset="0"/>
              </a:rPr>
              <a:t>touch</a:t>
            </a:r>
            <a:r>
              <a:rPr lang="en-US" dirty="0"/>
              <a:t>’ Creating Empty Files</a:t>
            </a:r>
            <a:endParaRPr lang="en-US" b="1" dirty="0"/>
          </a:p>
        </p:txBody>
      </p:sp>
      <p:sp>
        <p:nvSpPr>
          <p:cNvPr id="4" name="Content Placeholder 3">
            <a:extLst>
              <a:ext uri="{FF2B5EF4-FFF2-40B4-BE49-F238E27FC236}">
                <a16:creationId xmlns:a16="http://schemas.microsoft.com/office/drawing/2014/main" id="{C9CF3C5D-467A-4706-9430-49196AB37147}"/>
              </a:ext>
            </a:extLst>
          </p:cNvPr>
          <p:cNvSpPr>
            <a:spLocks noGrp="1"/>
          </p:cNvSpPr>
          <p:nvPr>
            <p:ph idx="1"/>
          </p:nvPr>
        </p:nvSpPr>
        <p:spPr>
          <a:xfrm>
            <a:off x="677334" y="1568335"/>
            <a:ext cx="8596668" cy="5153890"/>
          </a:xfrm>
        </p:spPr>
        <p:txBody>
          <a:bodyPr>
            <a:normAutofit/>
          </a:bodyPr>
          <a:lstStyle/>
          <a:p>
            <a:r>
              <a:rPr lang="en-US" sz="3200" b="1" dirty="0"/>
              <a:t>‘cat &gt; filename’ </a:t>
            </a:r>
            <a:r>
              <a:rPr lang="en-US" sz="2800" dirty="0"/>
              <a:t>(will create a file and enable you to enter data)</a:t>
            </a:r>
          </a:p>
          <a:p>
            <a:pPr lvl="1"/>
            <a:r>
              <a:rPr lang="en-US" sz="2600" b="1" dirty="0">
                <a:solidFill>
                  <a:srgbClr val="0070C0"/>
                </a:solidFill>
              </a:rPr>
              <a:t>&lt;CTRL-D&gt; </a:t>
            </a:r>
            <a:r>
              <a:rPr lang="en-US" sz="2600" dirty="0"/>
              <a:t>to save and exit</a:t>
            </a:r>
          </a:p>
          <a:p>
            <a:pPr lvl="1"/>
            <a:r>
              <a:rPr lang="en-US" sz="2600" b="1" dirty="0">
                <a:solidFill>
                  <a:srgbClr val="0070C0"/>
                </a:solidFill>
              </a:rPr>
              <a:t>&lt;CTRL-C&gt; </a:t>
            </a:r>
            <a:r>
              <a:rPr lang="en-US" sz="2600" dirty="0"/>
              <a:t>to exit without saving</a:t>
            </a:r>
          </a:p>
          <a:p>
            <a:pPr lvl="1"/>
            <a:r>
              <a:rPr lang="en-US" sz="2600" dirty="0"/>
              <a:t>‘</a:t>
            </a:r>
            <a:r>
              <a:rPr lang="en-US" sz="2600" b="1" dirty="0">
                <a:solidFill>
                  <a:srgbClr val="0070C0"/>
                </a:solidFill>
              </a:rPr>
              <a:t>cat &lt;filename&gt;</a:t>
            </a:r>
            <a:r>
              <a:rPr lang="en-US" sz="2600" dirty="0"/>
              <a:t>’ to </a:t>
            </a:r>
            <a:r>
              <a:rPr lang="en-US" sz="2600" b="1" dirty="0"/>
              <a:t>display</a:t>
            </a:r>
            <a:r>
              <a:rPr lang="en-US" sz="2600" dirty="0"/>
              <a:t> contents of &lt;filename&gt;</a:t>
            </a:r>
          </a:p>
          <a:p>
            <a:r>
              <a:rPr lang="en-US" sz="2800" dirty="0"/>
              <a:t>‘</a:t>
            </a:r>
            <a:r>
              <a:rPr lang="en-US" sz="2800" b="1" dirty="0">
                <a:solidFill>
                  <a:srgbClr val="0070C0"/>
                </a:solidFill>
              </a:rPr>
              <a:t>echo date &gt; </a:t>
            </a:r>
            <a:r>
              <a:rPr lang="en-US" b="1" dirty="0">
                <a:solidFill>
                  <a:srgbClr val="0070C0"/>
                </a:solidFill>
              </a:rPr>
              <a:t>file</a:t>
            </a:r>
            <a:r>
              <a:rPr lang="en-US" sz="2800" b="1" dirty="0">
                <a:solidFill>
                  <a:srgbClr val="0070C0"/>
                </a:solidFill>
              </a:rPr>
              <a:t>2</a:t>
            </a:r>
            <a:r>
              <a:rPr lang="en-US" sz="2800" dirty="0"/>
              <a:t>’</a:t>
            </a:r>
          </a:p>
          <a:p>
            <a:pPr lvl="1"/>
            <a:r>
              <a:rPr lang="en-US" sz="2600" dirty="0"/>
              <a:t>This will redirect the word ‘date’ to file2</a:t>
            </a:r>
          </a:p>
          <a:p>
            <a:pPr lvl="1"/>
            <a:r>
              <a:rPr lang="en-US" sz="2600" dirty="0"/>
              <a:t>To print out the actual date, type echo </a:t>
            </a:r>
            <a:r>
              <a:rPr lang="en-US" sz="2600" b="1" dirty="0">
                <a:solidFill>
                  <a:srgbClr val="FF0000"/>
                </a:solidFill>
              </a:rPr>
              <a:t>`</a:t>
            </a:r>
            <a:r>
              <a:rPr lang="en-US" sz="2600" dirty="0"/>
              <a:t>date</a:t>
            </a:r>
            <a:r>
              <a:rPr lang="en-US" sz="2600" b="1" dirty="0">
                <a:solidFill>
                  <a:srgbClr val="FF0000"/>
                </a:solidFill>
              </a:rPr>
              <a:t>`</a:t>
            </a:r>
            <a:r>
              <a:rPr lang="en-US" sz="2600" dirty="0"/>
              <a:t> &gt; file2</a:t>
            </a:r>
          </a:p>
          <a:p>
            <a:r>
              <a:rPr lang="en-US" sz="2800" dirty="0"/>
              <a:t>echo and date accepted an argument </a:t>
            </a:r>
          </a:p>
        </p:txBody>
      </p:sp>
      <p:sp>
        <p:nvSpPr>
          <p:cNvPr id="5" name="Arrow: Up 4">
            <a:extLst>
              <a:ext uri="{FF2B5EF4-FFF2-40B4-BE49-F238E27FC236}">
                <a16:creationId xmlns:a16="http://schemas.microsoft.com/office/drawing/2014/main" id="{E2591BE2-E8C7-4AE6-A4C0-AA4123BF6304}"/>
              </a:ext>
            </a:extLst>
          </p:cNvPr>
          <p:cNvSpPr/>
          <p:nvPr/>
        </p:nvSpPr>
        <p:spPr>
          <a:xfrm>
            <a:off x="7180612" y="4774128"/>
            <a:ext cx="247403" cy="8156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8B0A76-F61B-46C3-B08B-B286A1F9B6E4}"/>
              </a:ext>
            </a:extLst>
          </p:cNvPr>
          <p:cNvSpPr txBox="1"/>
          <p:nvPr/>
        </p:nvSpPr>
        <p:spPr>
          <a:xfrm>
            <a:off x="6939643" y="5589814"/>
            <a:ext cx="4773386" cy="923330"/>
          </a:xfrm>
          <a:prstGeom prst="rect">
            <a:avLst/>
          </a:prstGeom>
          <a:noFill/>
        </p:spPr>
        <p:txBody>
          <a:bodyPr wrap="square" rtlCol="0">
            <a:spAutoFit/>
          </a:bodyPr>
          <a:lstStyle/>
          <a:p>
            <a:r>
              <a:rPr lang="en-US" dirty="0"/>
              <a:t>Called a back tick (located under the ~.  The back tick RUNS the command date and redirects the output to file2.</a:t>
            </a:r>
          </a:p>
        </p:txBody>
      </p:sp>
      <p:sp>
        <p:nvSpPr>
          <p:cNvPr id="7" name="TextBox 6">
            <a:extLst>
              <a:ext uri="{FF2B5EF4-FFF2-40B4-BE49-F238E27FC236}">
                <a16:creationId xmlns:a16="http://schemas.microsoft.com/office/drawing/2014/main" id="{0707019E-808A-4C42-BE0D-6897A4A6396D}"/>
              </a:ext>
            </a:extLst>
          </p:cNvPr>
          <p:cNvSpPr txBox="1"/>
          <p:nvPr/>
        </p:nvSpPr>
        <p:spPr>
          <a:xfrm>
            <a:off x="9196551" y="1797269"/>
            <a:ext cx="2711669" cy="2677656"/>
          </a:xfrm>
          <a:prstGeom prst="rect">
            <a:avLst/>
          </a:prstGeom>
          <a:noFill/>
        </p:spPr>
        <p:txBody>
          <a:bodyPr wrap="square" rtlCol="0">
            <a:spAutoFit/>
          </a:bodyPr>
          <a:lstStyle/>
          <a:p>
            <a:r>
              <a:rPr lang="en-US" sz="2400" b="1" dirty="0">
                <a:solidFill>
                  <a:srgbClr val="7030A0"/>
                </a:solidFill>
              </a:rPr>
              <a:t>Using ‘cat’ is just one method for creating files and inputting data – think of it as the ‘quick and dirty’ method.</a:t>
            </a:r>
          </a:p>
        </p:txBody>
      </p:sp>
    </p:spTree>
    <p:extLst>
      <p:ext uri="{BB962C8B-B14F-4D97-AF65-F5344CB8AC3E}">
        <p14:creationId xmlns:p14="http://schemas.microsoft.com/office/powerpoint/2010/main" val="440732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a:latin typeface="Bahnschrift" panose="020B0502040204020203" pitchFamily="34" charset="0"/>
              </a:rPr>
              <a:t>touch</a:t>
            </a:r>
            <a:r>
              <a:rPr lang="en-US" dirty="0"/>
              <a:t>’ Creating Empty Files</a:t>
            </a:r>
          </a:p>
        </p:txBody>
      </p:sp>
      <p:sp>
        <p:nvSpPr>
          <p:cNvPr id="3" name="Content Placeholder 2"/>
          <p:cNvSpPr>
            <a:spLocks noGrp="1"/>
          </p:cNvSpPr>
          <p:nvPr>
            <p:ph idx="1"/>
          </p:nvPr>
        </p:nvSpPr>
        <p:spPr/>
        <p:txBody>
          <a:bodyPr/>
          <a:lstStyle/>
          <a:p>
            <a:r>
              <a:rPr lang="en-US" dirty="0">
                <a:latin typeface="Century Gothic" panose="020B0502020202020204" pitchFamily="34" charset="0"/>
              </a:rPr>
              <a:t>The ‘</a:t>
            </a:r>
            <a:r>
              <a:rPr lang="en-US" b="1" dirty="0">
                <a:solidFill>
                  <a:srgbClr val="0070C0"/>
                </a:solidFill>
                <a:latin typeface="Century Gothic" panose="020B0502020202020204" pitchFamily="34" charset="0"/>
              </a:rPr>
              <a:t>touch</a:t>
            </a:r>
            <a:r>
              <a:rPr lang="en-US" dirty="0">
                <a:latin typeface="Century Gothic" panose="020B0502020202020204" pitchFamily="34" charset="0"/>
              </a:rPr>
              <a:t>’ command was designed to refresh files, e.g. if you had several files </a:t>
            </a:r>
            <a:br>
              <a:rPr lang="en-US" dirty="0">
                <a:latin typeface="Century Gothic" panose="020B0502020202020204" pitchFamily="34" charset="0"/>
              </a:rPr>
            </a:br>
            <a:r>
              <a:rPr lang="en-US" dirty="0">
                <a:latin typeface="Century Gothic" panose="020B0502020202020204" pitchFamily="34" charset="0"/>
              </a:rPr>
              <a:t>with an older date, touching them would change the date to the current date</a:t>
            </a:r>
          </a:p>
          <a:p>
            <a:r>
              <a:rPr lang="en-US" dirty="0">
                <a:latin typeface="Century Gothic" panose="020B0502020202020204" pitchFamily="34" charset="0"/>
              </a:rPr>
              <a:t>Using ‘touch’ on non-existent files will create an empty file</a:t>
            </a:r>
          </a:p>
        </p:txBody>
      </p:sp>
      <p:grpSp>
        <p:nvGrpSpPr>
          <p:cNvPr id="4" name="Group 3">
            <a:extLst>
              <a:ext uri="{FF2B5EF4-FFF2-40B4-BE49-F238E27FC236}">
                <a16:creationId xmlns:a16="http://schemas.microsoft.com/office/drawing/2014/main" id="{0BA82F0C-8C67-463F-BF8E-B44A3C4FC49D}"/>
              </a:ext>
            </a:extLst>
          </p:cNvPr>
          <p:cNvGrpSpPr/>
          <p:nvPr/>
        </p:nvGrpSpPr>
        <p:grpSpPr>
          <a:xfrm>
            <a:off x="494072" y="3391764"/>
            <a:ext cx="11337206" cy="3101111"/>
            <a:chOff x="427397" y="1918564"/>
            <a:chExt cx="11337206" cy="3101111"/>
          </a:xfrm>
        </p:grpSpPr>
        <p:pic>
          <p:nvPicPr>
            <p:cNvPr id="6" name="Picture 5">
              <a:extLst>
                <a:ext uri="{FF2B5EF4-FFF2-40B4-BE49-F238E27FC236}">
                  <a16:creationId xmlns:a16="http://schemas.microsoft.com/office/drawing/2014/main" id="{F1A20E7E-F170-48BB-8586-8F5682DAE592}"/>
                </a:ext>
              </a:extLst>
            </p:cNvPr>
            <p:cNvPicPr>
              <a:picLocks noChangeAspect="1"/>
            </p:cNvPicPr>
            <p:nvPr/>
          </p:nvPicPr>
          <p:blipFill rotWithShape="1">
            <a:blip r:embed="rId2"/>
            <a:srcRect b="52783"/>
            <a:stretch/>
          </p:blipFill>
          <p:spPr>
            <a:xfrm>
              <a:off x="427397" y="1918564"/>
              <a:ext cx="11337206" cy="3101111"/>
            </a:xfrm>
            <a:prstGeom prst="rect">
              <a:avLst/>
            </a:prstGeom>
          </p:spPr>
        </p:pic>
        <p:sp>
          <p:nvSpPr>
            <p:cNvPr id="5" name="Left Arrow 4"/>
            <p:cNvSpPr/>
            <p:nvPr/>
          </p:nvSpPr>
          <p:spPr>
            <a:xfrm>
              <a:off x="5010057" y="2838450"/>
              <a:ext cx="1326524" cy="36490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4">
              <a:extLst>
                <a:ext uri="{FF2B5EF4-FFF2-40B4-BE49-F238E27FC236}">
                  <a16:creationId xmlns:a16="http://schemas.microsoft.com/office/drawing/2014/main" id="{70556508-6A62-4E5D-947D-884F582DA0E0}"/>
                </a:ext>
              </a:extLst>
            </p:cNvPr>
            <p:cNvSpPr/>
            <p:nvPr/>
          </p:nvSpPr>
          <p:spPr>
            <a:xfrm>
              <a:off x="7581807" y="3173301"/>
              <a:ext cx="1326524" cy="36490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4557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07FC-0762-4DC7-BB3D-B2EA8E5BA15F}"/>
              </a:ext>
            </a:extLst>
          </p:cNvPr>
          <p:cNvSpPr>
            <a:spLocks noGrp="1"/>
          </p:cNvSpPr>
          <p:nvPr>
            <p:ph type="title"/>
          </p:nvPr>
        </p:nvSpPr>
        <p:spPr/>
        <p:txBody>
          <a:bodyPr/>
          <a:lstStyle/>
          <a:p>
            <a:r>
              <a:rPr lang="en-US" b="1" dirty="0"/>
              <a:t>‘</a:t>
            </a:r>
            <a:r>
              <a:rPr lang="en-US" b="1" dirty="0">
                <a:latin typeface="Bahnschrift" panose="020B0502040204020203" pitchFamily="34" charset="0"/>
              </a:rPr>
              <a:t>cp</a:t>
            </a:r>
            <a:r>
              <a:rPr lang="en-US" b="1" dirty="0"/>
              <a:t>’ </a:t>
            </a:r>
            <a:r>
              <a:rPr lang="en-US" dirty="0"/>
              <a:t>Copying Files</a:t>
            </a:r>
          </a:p>
        </p:txBody>
      </p:sp>
      <p:sp>
        <p:nvSpPr>
          <p:cNvPr id="3" name="Content Placeholder 2">
            <a:extLst>
              <a:ext uri="{FF2B5EF4-FFF2-40B4-BE49-F238E27FC236}">
                <a16:creationId xmlns:a16="http://schemas.microsoft.com/office/drawing/2014/main" id="{C5A27266-B905-40E3-80DE-79DAD256DB72}"/>
              </a:ext>
            </a:extLst>
          </p:cNvPr>
          <p:cNvSpPr>
            <a:spLocks noGrp="1"/>
          </p:cNvSpPr>
          <p:nvPr>
            <p:ph idx="1"/>
          </p:nvPr>
        </p:nvSpPr>
        <p:spPr/>
        <p:txBody>
          <a:bodyPr/>
          <a:lstStyle/>
          <a:p>
            <a:r>
              <a:rPr lang="en-US" sz="2800" dirty="0">
                <a:latin typeface="Century Gothic" panose="020B0502020202020204" pitchFamily="34" charset="0"/>
              </a:rPr>
              <a:t>‘</a:t>
            </a:r>
            <a:r>
              <a:rPr lang="en-US" sz="2800" b="1" dirty="0" err="1">
                <a:solidFill>
                  <a:srgbClr val="0070C0"/>
                </a:solidFill>
                <a:latin typeface="Century Gothic" panose="020B0502020202020204" pitchFamily="34" charset="0"/>
              </a:rPr>
              <a:t>cp</a:t>
            </a:r>
            <a:r>
              <a:rPr lang="en-US" sz="2800" b="1" dirty="0">
                <a:solidFill>
                  <a:srgbClr val="0070C0"/>
                </a:solidFill>
                <a:latin typeface="Century Gothic" panose="020B0502020202020204" pitchFamily="34" charset="0"/>
              </a:rPr>
              <a:t> tmp2 tmp3</a:t>
            </a:r>
            <a:r>
              <a:rPr lang="en-US" sz="2800" dirty="0">
                <a:latin typeface="Century Gothic" panose="020B0502020202020204" pitchFamily="34" charset="0"/>
              </a:rPr>
              <a:t>’ (copy file tmp2 to file tmp3)</a:t>
            </a:r>
          </a:p>
          <a:p>
            <a:pPr lvl="1"/>
            <a:r>
              <a:rPr lang="en-US" sz="2600" dirty="0">
                <a:latin typeface="Century Gothic" panose="020B0502020202020204" pitchFamily="34" charset="0"/>
              </a:rPr>
              <a:t>cat tmp3 (display the contents of tmp3)</a:t>
            </a:r>
          </a:p>
          <a:p>
            <a:r>
              <a:rPr lang="en-US" sz="2800" dirty="0">
                <a:latin typeface="Century Gothic" panose="020B0502020202020204" pitchFamily="34" charset="0"/>
              </a:rPr>
              <a:t>To copy an entire directory structure:</a:t>
            </a:r>
          </a:p>
          <a:p>
            <a:pPr lvl="1"/>
            <a:r>
              <a:rPr lang="en-US" sz="2600" dirty="0">
                <a:latin typeface="Century Gothic" panose="020B0502020202020204" pitchFamily="34" charset="0"/>
              </a:rPr>
              <a:t>‘</a:t>
            </a:r>
            <a:r>
              <a:rPr lang="en-US" sz="2600" b="1" dirty="0" err="1">
                <a:solidFill>
                  <a:srgbClr val="0070C0"/>
                </a:solidFill>
                <a:latin typeface="Century Gothic" panose="020B0502020202020204" pitchFamily="34" charset="0"/>
              </a:rPr>
              <a:t>cp</a:t>
            </a:r>
            <a:r>
              <a:rPr lang="en-US" sz="2600" b="1" dirty="0">
                <a:solidFill>
                  <a:srgbClr val="0070C0"/>
                </a:solidFill>
                <a:latin typeface="Century Gothic" panose="020B0502020202020204" pitchFamily="34" charset="0"/>
              </a:rPr>
              <a:t> –r temp temp2</a:t>
            </a:r>
            <a:r>
              <a:rPr lang="en-US" sz="2600" dirty="0">
                <a:latin typeface="Century Gothic" panose="020B0502020202020204" pitchFamily="34" charset="0"/>
              </a:rPr>
              <a:t>’</a:t>
            </a:r>
          </a:p>
          <a:p>
            <a:pPr marL="0" indent="0">
              <a:buNone/>
            </a:pPr>
            <a:endParaRPr lang="en-US" dirty="0">
              <a:latin typeface="Century Gothic" panose="020B0502020202020204" pitchFamily="34" charset="0"/>
            </a:endParaRPr>
          </a:p>
        </p:txBody>
      </p:sp>
      <p:sp>
        <p:nvSpPr>
          <p:cNvPr id="4" name="Right Brace 3">
            <a:extLst>
              <a:ext uri="{FF2B5EF4-FFF2-40B4-BE49-F238E27FC236}">
                <a16:creationId xmlns:a16="http://schemas.microsoft.com/office/drawing/2014/main" id="{2F4CF8CD-3733-4DF0-AADD-B9E78D6F0164}"/>
              </a:ext>
            </a:extLst>
          </p:cNvPr>
          <p:cNvSpPr/>
          <p:nvPr/>
        </p:nvSpPr>
        <p:spPr>
          <a:xfrm rot="5400000">
            <a:off x="3792073" y="2529940"/>
            <a:ext cx="419101" cy="1698173"/>
          </a:xfrm>
          <a:prstGeom prst="rightBrace">
            <a:avLst>
              <a:gd name="adj1" fmla="val 8333"/>
              <a:gd name="adj2" fmla="val 5032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414EEFC-DB5A-42FE-A451-43CBED53BD09}"/>
              </a:ext>
            </a:extLst>
          </p:cNvPr>
          <p:cNvSpPr txBox="1"/>
          <p:nvPr/>
        </p:nvSpPr>
        <p:spPr>
          <a:xfrm>
            <a:off x="3024596" y="3621324"/>
            <a:ext cx="2804703" cy="830997"/>
          </a:xfrm>
          <a:prstGeom prst="rect">
            <a:avLst/>
          </a:prstGeom>
          <a:noFill/>
        </p:spPr>
        <p:txBody>
          <a:bodyPr wrap="square" rtlCol="0">
            <a:spAutoFit/>
          </a:bodyPr>
          <a:lstStyle/>
          <a:p>
            <a:r>
              <a:rPr lang="en-US" sz="2400" dirty="0">
                <a:latin typeface="Century Gothic" panose="020B0502020202020204" pitchFamily="34" charset="0"/>
              </a:rPr>
              <a:t>Temp and temp2 are directories.  </a:t>
            </a:r>
          </a:p>
        </p:txBody>
      </p:sp>
      <p:sp>
        <p:nvSpPr>
          <p:cNvPr id="6" name="Arrow: Right 5">
            <a:extLst>
              <a:ext uri="{FF2B5EF4-FFF2-40B4-BE49-F238E27FC236}">
                <a16:creationId xmlns:a16="http://schemas.microsoft.com/office/drawing/2014/main" id="{11A541DE-B902-48DA-8A7E-DBF8B2925E82}"/>
              </a:ext>
            </a:extLst>
          </p:cNvPr>
          <p:cNvSpPr/>
          <p:nvPr/>
        </p:nvSpPr>
        <p:spPr>
          <a:xfrm rot="18079189">
            <a:off x="1799882" y="3433438"/>
            <a:ext cx="721836" cy="21466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1CD1FC-633E-42CA-8E1F-DA41BE4C48BA}"/>
              </a:ext>
            </a:extLst>
          </p:cNvPr>
          <p:cNvSpPr txBox="1"/>
          <p:nvPr/>
        </p:nvSpPr>
        <p:spPr>
          <a:xfrm>
            <a:off x="521502" y="3862002"/>
            <a:ext cx="2209799" cy="646331"/>
          </a:xfrm>
          <a:prstGeom prst="rect">
            <a:avLst/>
          </a:prstGeom>
          <a:noFill/>
        </p:spPr>
        <p:txBody>
          <a:bodyPr wrap="square" rtlCol="0">
            <a:spAutoFit/>
          </a:bodyPr>
          <a:lstStyle/>
          <a:p>
            <a:r>
              <a:rPr lang="en-US" b="1" dirty="0">
                <a:latin typeface="Century Gothic" panose="020B0502020202020204" pitchFamily="34" charset="0"/>
              </a:rPr>
              <a:t>The ‘</a:t>
            </a:r>
            <a:r>
              <a:rPr lang="en-US" b="1" dirty="0">
                <a:solidFill>
                  <a:srgbClr val="0070C0"/>
                </a:solidFill>
                <a:latin typeface="Century Gothic" panose="020B0502020202020204" pitchFamily="34" charset="0"/>
              </a:rPr>
              <a:t>-r</a:t>
            </a:r>
            <a:r>
              <a:rPr lang="en-US" b="1" dirty="0">
                <a:latin typeface="Century Gothic" panose="020B0502020202020204" pitchFamily="34" charset="0"/>
              </a:rPr>
              <a:t>’ option means recursive</a:t>
            </a:r>
          </a:p>
        </p:txBody>
      </p:sp>
    </p:spTree>
    <p:extLst>
      <p:ext uri="{BB962C8B-B14F-4D97-AF65-F5344CB8AC3E}">
        <p14:creationId xmlns:p14="http://schemas.microsoft.com/office/powerpoint/2010/main" val="550381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5012E8-33B4-4F53-891A-E8E8644EDD88}"/>
              </a:ext>
            </a:extLst>
          </p:cNvPr>
          <p:cNvPicPr>
            <a:picLocks noChangeAspect="1"/>
          </p:cNvPicPr>
          <p:nvPr/>
        </p:nvPicPr>
        <p:blipFill rotWithShape="1">
          <a:blip r:embed="rId2"/>
          <a:srcRect r="10759"/>
          <a:stretch/>
        </p:blipFill>
        <p:spPr>
          <a:xfrm>
            <a:off x="2957905" y="2148047"/>
            <a:ext cx="9234096" cy="4223724"/>
          </a:xfrm>
          <a:prstGeom prst="rect">
            <a:avLst/>
          </a:prstGeom>
        </p:spPr>
      </p:pic>
      <p:sp>
        <p:nvSpPr>
          <p:cNvPr id="6" name="Arrow: Right 5">
            <a:extLst>
              <a:ext uri="{FF2B5EF4-FFF2-40B4-BE49-F238E27FC236}">
                <a16:creationId xmlns:a16="http://schemas.microsoft.com/office/drawing/2014/main" id="{088D0072-DC25-47C5-8D34-0A15771EE055}"/>
              </a:ext>
            </a:extLst>
          </p:cNvPr>
          <p:cNvSpPr/>
          <p:nvPr/>
        </p:nvSpPr>
        <p:spPr>
          <a:xfrm rot="10800000">
            <a:off x="7832486" y="3104328"/>
            <a:ext cx="2050991" cy="5042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A3DDBED-600C-4029-B398-509121E680C3}"/>
              </a:ext>
            </a:extLst>
          </p:cNvPr>
          <p:cNvSpPr txBox="1"/>
          <p:nvPr/>
        </p:nvSpPr>
        <p:spPr>
          <a:xfrm>
            <a:off x="188007" y="1444239"/>
            <a:ext cx="2290273" cy="5262979"/>
          </a:xfrm>
          <a:prstGeom prst="rect">
            <a:avLst/>
          </a:prstGeom>
          <a:noFill/>
        </p:spPr>
        <p:txBody>
          <a:bodyPr wrap="square" rtlCol="0">
            <a:spAutoFit/>
          </a:bodyPr>
          <a:lstStyle/>
          <a:p>
            <a:r>
              <a:rPr lang="en-US" sz="2400" dirty="0"/>
              <a:t>This command makes a duplicate of the ‘test’ directory.</a:t>
            </a:r>
          </a:p>
          <a:p>
            <a:endParaRPr lang="en-US" sz="2400" dirty="0"/>
          </a:p>
          <a:p>
            <a:r>
              <a:rPr lang="en-US" sz="2400" dirty="0"/>
              <a:t>The ‘-r’ makes sure that all subdirectories are copied as well.</a:t>
            </a:r>
          </a:p>
          <a:p>
            <a:endParaRPr lang="en-US" sz="2400" dirty="0"/>
          </a:p>
          <a:p>
            <a:r>
              <a:rPr lang="en-US" sz="2400" dirty="0">
                <a:solidFill>
                  <a:srgbClr val="FF0000"/>
                </a:solidFill>
              </a:rPr>
              <a:t>test2 did not exist </a:t>
            </a:r>
            <a:r>
              <a:rPr lang="en-US" sz="2400" dirty="0"/>
              <a:t>before the ‘cp’ command.</a:t>
            </a:r>
          </a:p>
        </p:txBody>
      </p:sp>
      <p:sp>
        <p:nvSpPr>
          <p:cNvPr id="5" name="Arrow: Right 4">
            <a:extLst>
              <a:ext uri="{FF2B5EF4-FFF2-40B4-BE49-F238E27FC236}">
                <a16:creationId xmlns:a16="http://schemas.microsoft.com/office/drawing/2014/main" id="{A4275272-23FE-4C4F-B5FB-9F9B452A5FF6}"/>
              </a:ext>
            </a:extLst>
          </p:cNvPr>
          <p:cNvSpPr/>
          <p:nvPr/>
        </p:nvSpPr>
        <p:spPr>
          <a:xfrm rot="10800000">
            <a:off x="7574953" y="3429000"/>
            <a:ext cx="2050991" cy="5042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ECFF633-3EA7-4E59-BBC8-E37989431CFB}"/>
              </a:ext>
            </a:extLst>
          </p:cNvPr>
          <p:cNvSpPr>
            <a:spLocks noGrp="1"/>
          </p:cNvSpPr>
          <p:nvPr>
            <p:ph type="title"/>
          </p:nvPr>
        </p:nvSpPr>
        <p:spPr>
          <a:xfrm>
            <a:off x="838200" y="365125"/>
            <a:ext cx="10515600" cy="721397"/>
          </a:xfrm>
        </p:spPr>
        <p:txBody>
          <a:bodyPr/>
          <a:lstStyle/>
          <a:p>
            <a:pPr algn="ctr"/>
            <a:r>
              <a:rPr lang="en-US" b="1" dirty="0"/>
              <a:t>‘</a:t>
            </a:r>
            <a:r>
              <a:rPr lang="en-US" b="1" dirty="0">
                <a:latin typeface="Bahnschrift" panose="020B0502040204020203" pitchFamily="34" charset="0"/>
              </a:rPr>
              <a:t>cp</a:t>
            </a:r>
            <a:r>
              <a:rPr lang="en-US" b="1" dirty="0"/>
              <a:t>’ Copying Files Continued</a:t>
            </a:r>
          </a:p>
        </p:txBody>
      </p:sp>
    </p:spTree>
    <p:extLst>
      <p:ext uri="{BB962C8B-B14F-4D97-AF65-F5344CB8AC3E}">
        <p14:creationId xmlns:p14="http://schemas.microsoft.com/office/powerpoint/2010/main" val="3452084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9062-EA96-436B-B621-898952581F43}"/>
              </a:ext>
            </a:extLst>
          </p:cNvPr>
          <p:cNvSpPr>
            <a:spLocks noGrp="1"/>
          </p:cNvSpPr>
          <p:nvPr>
            <p:ph type="title"/>
          </p:nvPr>
        </p:nvSpPr>
        <p:spPr>
          <a:xfrm>
            <a:off x="677334" y="609600"/>
            <a:ext cx="9960488" cy="1197033"/>
          </a:xfrm>
        </p:spPr>
        <p:txBody>
          <a:bodyPr>
            <a:normAutofit/>
          </a:bodyPr>
          <a:lstStyle/>
          <a:p>
            <a:pPr algn="ctr"/>
            <a:r>
              <a:rPr lang="en-US" dirty="0"/>
              <a:t>The Main UNIX/Linux Editor </a:t>
            </a:r>
            <a:r>
              <a:rPr lang="en-US" b="1" dirty="0"/>
              <a:t>vi</a:t>
            </a:r>
          </a:p>
        </p:txBody>
      </p:sp>
      <p:sp>
        <p:nvSpPr>
          <p:cNvPr id="4" name="Content Placeholder 3">
            <a:extLst>
              <a:ext uri="{FF2B5EF4-FFF2-40B4-BE49-F238E27FC236}">
                <a16:creationId xmlns:a16="http://schemas.microsoft.com/office/drawing/2014/main" id="{22A679AE-A913-4FFE-B4FD-B8F8FB1BCCE3}"/>
              </a:ext>
            </a:extLst>
          </p:cNvPr>
          <p:cNvSpPr>
            <a:spLocks noGrp="1"/>
          </p:cNvSpPr>
          <p:nvPr>
            <p:ph idx="1"/>
          </p:nvPr>
        </p:nvSpPr>
        <p:spPr>
          <a:xfrm>
            <a:off x="677334" y="1767841"/>
            <a:ext cx="10840898" cy="4480559"/>
          </a:xfrm>
        </p:spPr>
        <p:txBody>
          <a:bodyPr>
            <a:normAutofit/>
          </a:bodyPr>
          <a:lstStyle/>
          <a:p>
            <a:pPr marL="457200" indent="-457200">
              <a:buFont typeface="Arial" panose="020B0604020202020204" pitchFamily="34" charset="0"/>
              <a:buChar char="•"/>
            </a:pPr>
            <a:r>
              <a:rPr lang="en-US" sz="2800" dirty="0">
                <a:latin typeface="Century Gothic" panose="020B0502020202020204" pitchFamily="34" charset="0"/>
              </a:rPr>
              <a:t>Created for BSD UNIX</a:t>
            </a:r>
          </a:p>
          <a:p>
            <a:pPr marL="457200" indent="-457200">
              <a:buFont typeface="Arial" panose="020B0604020202020204" pitchFamily="34" charset="0"/>
              <a:buChar char="•"/>
            </a:pPr>
            <a:r>
              <a:rPr lang="en-US" sz="2800" dirty="0">
                <a:latin typeface="Century Gothic" panose="020B0502020202020204" pitchFamily="34" charset="0"/>
              </a:rPr>
              <a:t>Commands are cryptic and mnemonic </a:t>
            </a:r>
          </a:p>
          <a:p>
            <a:pPr marL="457200" indent="-457200">
              <a:buFont typeface="Arial" panose="020B0604020202020204" pitchFamily="34" charset="0"/>
              <a:buChar char="•"/>
            </a:pPr>
            <a:r>
              <a:rPr lang="en-US" sz="2800" dirty="0">
                <a:latin typeface="Century Gothic" panose="020B0502020202020204" pitchFamily="34" charset="0"/>
              </a:rPr>
              <a:t>Operates in three modes</a:t>
            </a:r>
          </a:p>
          <a:p>
            <a:pPr lvl="1">
              <a:buFont typeface="Courier New" panose="02070309020205020404" pitchFamily="49" charset="0"/>
              <a:buChar char="o"/>
            </a:pPr>
            <a:r>
              <a:rPr lang="en-US" sz="1600" b="1" dirty="0">
                <a:solidFill>
                  <a:schemeClr val="accent1">
                    <a:lumMod val="75000"/>
                  </a:schemeClr>
                </a:solidFill>
                <a:latin typeface="Century Gothic" panose="020B0502020202020204" pitchFamily="34" charset="0"/>
              </a:rPr>
              <a:t>Command</a:t>
            </a:r>
            <a:r>
              <a:rPr lang="en-US" sz="1600" dirty="0">
                <a:latin typeface="Century Gothic" panose="020B0502020202020204" pitchFamily="34" charset="0"/>
              </a:rPr>
              <a:t> mode – default mode where every key pressed is interpreted as a command to run on text</a:t>
            </a:r>
          </a:p>
          <a:p>
            <a:pPr lvl="2"/>
            <a:r>
              <a:rPr lang="en-US" sz="2400" dirty="0">
                <a:latin typeface="Century Gothic" panose="020B0502020202020204" pitchFamily="34" charset="0"/>
              </a:rPr>
              <a:t>Navigation, copying, and deleting text are performed in this mode</a:t>
            </a:r>
          </a:p>
          <a:p>
            <a:pPr lvl="2"/>
            <a:r>
              <a:rPr lang="en-US" sz="2400" dirty="0">
                <a:latin typeface="Century Gothic" panose="020B0502020202020204" pitchFamily="34" charset="0"/>
              </a:rPr>
              <a:t>Use ‘h’ and ‘l’ to move cursor along a line</a:t>
            </a:r>
          </a:p>
          <a:p>
            <a:pPr lvl="1">
              <a:buFont typeface="Courier New" panose="02070309020205020404" pitchFamily="49" charset="0"/>
              <a:buChar char="o"/>
            </a:pPr>
            <a:r>
              <a:rPr lang="en-US" sz="1600" b="1" dirty="0">
                <a:solidFill>
                  <a:schemeClr val="accent1">
                    <a:lumMod val="75000"/>
                  </a:schemeClr>
                </a:solidFill>
                <a:latin typeface="Century Gothic" panose="020B0502020202020204" pitchFamily="34" charset="0"/>
              </a:rPr>
              <a:t>Input</a:t>
            </a:r>
            <a:r>
              <a:rPr lang="en-US" sz="1600" dirty="0">
                <a:latin typeface="Century Gothic" panose="020B0502020202020204" pitchFamily="34" charset="0"/>
              </a:rPr>
              <a:t> mode – editing mode</a:t>
            </a:r>
          </a:p>
          <a:p>
            <a:pPr lvl="1">
              <a:buFont typeface="Courier New" panose="02070309020205020404" pitchFamily="49" charset="0"/>
              <a:buChar char="o"/>
            </a:pPr>
            <a:r>
              <a:rPr lang="en-US" sz="1600" b="1" dirty="0">
                <a:solidFill>
                  <a:schemeClr val="accent1">
                    <a:lumMod val="75000"/>
                  </a:schemeClr>
                </a:solidFill>
                <a:latin typeface="Century Gothic" panose="020B0502020202020204" pitchFamily="34" charset="0"/>
              </a:rPr>
              <a:t>Ex</a:t>
            </a:r>
            <a:r>
              <a:rPr lang="en-US" sz="1600" dirty="0">
                <a:latin typeface="Century Gothic" panose="020B0502020202020204" pitchFamily="34" charset="0"/>
              </a:rPr>
              <a:t> mode or Last Line Mode – used for file handling and performing substitutions</a:t>
            </a:r>
          </a:p>
          <a:p>
            <a:pPr lvl="2"/>
            <a:r>
              <a:rPr lang="en-US" sz="2400" dirty="0">
                <a:latin typeface="Century Gothic" panose="020B0502020202020204" pitchFamily="34" charset="0"/>
              </a:rPr>
              <a:t>vi originally hard-linked to a line editor named ex; were this mode got its name from</a:t>
            </a:r>
          </a:p>
        </p:txBody>
      </p:sp>
    </p:spTree>
    <p:extLst>
      <p:ext uri="{BB962C8B-B14F-4D97-AF65-F5344CB8AC3E}">
        <p14:creationId xmlns:p14="http://schemas.microsoft.com/office/powerpoint/2010/main" val="1050901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94F027-8876-438C-9785-121FD73B873A}"/>
              </a:ext>
            </a:extLst>
          </p:cNvPr>
          <p:cNvPicPr>
            <a:picLocks noChangeAspect="1"/>
          </p:cNvPicPr>
          <p:nvPr/>
        </p:nvPicPr>
        <p:blipFill>
          <a:blip r:embed="rId2"/>
          <a:stretch>
            <a:fillRect/>
          </a:stretch>
        </p:blipFill>
        <p:spPr>
          <a:xfrm>
            <a:off x="452273" y="2801257"/>
            <a:ext cx="11514857" cy="3715657"/>
          </a:xfrm>
          <a:prstGeom prst="rect">
            <a:avLst/>
          </a:prstGeom>
        </p:spPr>
      </p:pic>
      <p:sp>
        <p:nvSpPr>
          <p:cNvPr id="2" name="Title 1">
            <a:extLst>
              <a:ext uri="{FF2B5EF4-FFF2-40B4-BE49-F238E27FC236}">
                <a16:creationId xmlns:a16="http://schemas.microsoft.com/office/drawing/2014/main" id="{669935DB-64C8-4242-BF4C-73F68D9A589B}"/>
              </a:ext>
            </a:extLst>
          </p:cNvPr>
          <p:cNvSpPr>
            <a:spLocks noGrp="1"/>
          </p:cNvSpPr>
          <p:nvPr>
            <p:ph type="title"/>
          </p:nvPr>
        </p:nvSpPr>
        <p:spPr/>
        <p:txBody>
          <a:bodyPr/>
          <a:lstStyle/>
          <a:p>
            <a:r>
              <a:rPr lang="en-US" b="1" dirty="0"/>
              <a:t>‘</a:t>
            </a:r>
            <a:r>
              <a:rPr lang="en-US" b="1" dirty="0">
                <a:latin typeface="Bahnschrift" panose="020B0502040204020203" pitchFamily="34" charset="0"/>
              </a:rPr>
              <a:t>pipe</a:t>
            </a:r>
            <a:r>
              <a:rPr lang="en-US" b="1" dirty="0"/>
              <a:t>’ </a:t>
            </a:r>
            <a:r>
              <a:rPr lang="en-US" dirty="0"/>
              <a:t>Command</a:t>
            </a:r>
            <a:endParaRPr lang="en-US" b="1" dirty="0"/>
          </a:p>
        </p:txBody>
      </p:sp>
      <p:sp>
        <p:nvSpPr>
          <p:cNvPr id="4" name="Content Placeholder 3">
            <a:extLst>
              <a:ext uri="{FF2B5EF4-FFF2-40B4-BE49-F238E27FC236}">
                <a16:creationId xmlns:a16="http://schemas.microsoft.com/office/drawing/2014/main" id="{77E2C32E-7F17-457E-B6AB-CD71F133C783}"/>
              </a:ext>
            </a:extLst>
          </p:cNvPr>
          <p:cNvSpPr>
            <a:spLocks noGrp="1"/>
          </p:cNvSpPr>
          <p:nvPr>
            <p:ph idx="1"/>
          </p:nvPr>
        </p:nvSpPr>
        <p:spPr/>
        <p:txBody>
          <a:bodyPr>
            <a:normAutofit/>
          </a:bodyPr>
          <a:lstStyle/>
          <a:p>
            <a:r>
              <a:rPr lang="en-US" sz="2400" dirty="0"/>
              <a:t>As discussed earlier, Unix/Linux uses a modular approach – the </a:t>
            </a:r>
            <a:r>
              <a:rPr lang="en-US" sz="2400" b="1" dirty="0">
                <a:solidFill>
                  <a:srgbClr val="0070C0"/>
                </a:solidFill>
              </a:rPr>
              <a:t>output</a:t>
            </a:r>
            <a:r>
              <a:rPr lang="en-US" sz="2400" b="1" dirty="0"/>
              <a:t> of one command </a:t>
            </a:r>
            <a:r>
              <a:rPr lang="en-US" sz="2400" b="1" dirty="0">
                <a:solidFill>
                  <a:srgbClr val="0070C0"/>
                </a:solidFill>
              </a:rPr>
              <a:t>can be the input </a:t>
            </a:r>
            <a:r>
              <a:rPr lang="en-US" sz="2400" b="1" dirty="0"/>
              <a:t>to another</a:t>
            </a:r>
          </a:p>
          <a:p>
            <a:pPr marL="0" indent="0">
              <a:buNone/>
            </a:pPr>
            <a:endParaRPr lang="en-US" sz="2400" dirty="0"/>
          </a:p>
        </p:txBody>
      </p:sp>
      <p:sp>
        <p:nvSpPr>
          <p:cNvPr id="13" name="TextBox 12">
            <a:extLst>
              <a:ext uri="{FF2B5EF4-FFF2-40B4-BE49-F238E27FC236}">
                <a16:creationId xmlns:a16="http://schemas.microsoft.com/office/drawing/2014/main" id="{218D1E36-6105-49F0-A8C0-BDB2A9A77687}"/>
              </a:ext>
            </a:extLst>
          </p:cNvPr>
          <p:cNvSpPr txBox="1"/>
          <p:nvPr/>
        </p:nvSpPr>
        <p:spPr>
          <a:xfrm>
            <a:off x="1650450" y="3838325"/>
            <a:ext cx="1123294" cy="369332"/>
          </a:xfrm>
          <a:prstGeom prst="rect">
            <a:avLst/>
          </a:prstGeom>
          <a:noFill/>
        </p:spPr>
        <p:txBody>
          <a:bodyPr wrap="square" rtlCol="0">
            <a:spAutoFit/>
          </a:bodyPr>
          <a:lstStyle/>
          <a:p>
            <a:r>
              <a:rPr lang="en-US" b="1" dirty="0">
                <a:solidFill>
                  <a:srgbClr val="FF0000"/>
                </a:solidFill>
              </a:rPr>
              <a:t>Lines</a:t>
            </a:r>
          </a:p>
        </p:txBody>
      </p:sp>
      <p:sp>
        <p:nvSpPr>
          <p:cNvPr id="14" name="TextBox 13">
            <a:extLst>
              <a:ext uri="{FF2B5EF4-FFF2-40B4-BE49-F238E27FC236}">
                <a16:creationId xmlns:a16="http://schemas.microsoft.com/office/drawing/2014/main" id="{1F3D46D9-3FFE-4B7C-96DC-1FC8053EF7C4}"/>
              </a:ext>
            </a:extLst>
          </p:cNvPr>
          <p:cNvSpPr txBox="1"/>
          <p:nvPr/>
        </p:nvSpPr>
        <p:spPr>
          <a:xfrm>
            <a:off x="2972074" y="3827327"/>
            <a:ext cx="949533" cy="369332"/>
          </a:xfrm>
          <a:prstGeom prst="rect">
            <a:avLst/>
          </a:prstGeom>
          <a:noFill/>
        </p:spPr>
        <p:txBody>
          <a:bodyPr wrap="square" rtlCol="0">
            <a:spAutoFit/>
          </a:bodyPr>
          <a:lstStyle/>
          <a:p>
            <a:r>
              <a:rPr lang="en-US" b="1" dirty="0">
                <a:solidFill>
                  <a:srgbClr val="FF0000"/>
                </a:solidFill>
              </a:rPr>
              <a:t>Words</a:t>
            </a:r>
          </a:p>
        </p:txBody>
      </p:sp>
      <p:sp>
        <p:nvSpPr>
          <p:cNvPr id="15" name="TextBox 14">
            <a:extLst>
              <a:ext uri="{FF2B5EF4-FFF2-40B4-BE49-F238E27FC236}">
                <a16:creationId xmlns:a16="http://schemas.microsoft.com/office/drawing/2014/main" id="{6782AD6E-C5AD-4C34-88CE-8311063A15CB}"/>
              </a:ext>
            </a:extLst>
          </p:cNvPr>
          <p:cNvSpPr txBox="1"/>
          <p:nvPr/>
        </p:nvSpPr>
        <p:spPr>
          <a:xfrm>
            <a:off x="4260274" y="3827327"/>
            <a:ext cx="1350865" cy="369332"/>
          </a:xfrm>
          <a:prstGeom prst="rect">
            <a:avLst/>
          </a:prstGeom>
          <a:noFill/>
        </p:spPr>
        <p:txBody>
          <a:bodyPr wrap="square" rtlCol="0">
            <a:spAutoFit/>
          </a:bodyPr>
          <a:lstStyle/>
          <a:p>
            <a:r>
              <a:rPr lang="en-US" b="1" dirty="0">
                <a:solidFill>
                  <a:srgbClr val="FF0000"/>
                </a:solidFill>
              </a:rPr>
              <a:t>Characters</a:t>
            </a:r>
          </a:p>
        </p:txBody>
      </p:sp>
      <p:sp>
        <p:nvSpPr>
          <p:cNvPr id="16" name="Arrow: Left 15">
            <a:extLst>
              <a:ext uri="{FF2B5EF4-FFF2-40B4-BE49-F238E27FC236}">
                <a16:creationId xmlns:a16="http://schemas.microsoft.com/office/drawing/2014/main" id="{97A1957C-6BB6-42AA-A41B-FC78C4567C54}"/>
              </a:ext>
            </a:extLst>
          </p:cNvPr>
          <p:cNvSpPr/>
          <p:nvPr/>
        </p:nvSpPr>
        <p:spPr>
          <a:xfrm>
            <a:off x="4899182" y="3480538"/>
            <a:ext cx="3573517" cy="44931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Output of who is input to </a:t>
            </a:r>
            <a:r>
              <a:rPr lang="en-US" b="1" dirty="0" err="1">
                <a:solidFill>
                  <a:schemeClr val="tx1"/>
                </a:solidFill>
              </a:rPr>
              <a:t>wc</a:t>
            </a:r>
            <a:endParaRPr lang="en-US" b="1" dirty="0">
              <a:solidFill>
                <a:schemeClr val="tx1"/>
              </a:solidFill>
            </a:endParaRPr>
          </a:p>
        </p:txBody>
      </p:sp>
    </p:spTree>
    <p:extLst>
      <p:ext uri="{BB962C8B-B14F-4D97-AF65-F5344CB8AC3E}">
        <p14:creationId xmlns:p14="http://schemas.microsoft.com/office/powerpoint/2010/main" val="2845143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DE1E47-91D4-4511-86D1-A91C5273890F}"/>
              </a:ext>
            </a:extLst>
          </p:cNvPr>
          <p:cNvPicPr>
            <a:picLocks noChangeAspect="1"/>
          </p:cNvPicPr>
          <p:nvPr/>
        </p:nvPicPr>
        <p:blipFill rotWithShape="1">
          <a:blip r:embed="rId2"/>
          <a:srcRect t="12120" b="14806"/>
          <a:stretch/>
        </p:blipFill>
        <p:spPr>
          <a:xfrm>
            <a:off x="0" y="1416676"/>
            <a:ext cx="12192000" cy="5085724"/>
          </a:xfrm>
          <a:prstGeom prst="rect">
            <a:avLst/>
          </a:prstGeom>
        </p:spPr>
      </p:pic>
      <p:sp>
        <p:nvSpPr>
          <p:cNvPr id="2" name="Title 1"/>
          <p:cNvSpPr>
            <a:spLocks noGrp="1"/>
          </p:cNvSpPr>
          <p:nvPr>
            <p:ph type="title"/>
          </p:nvPr>
        </p:nvSpPr>
        <p:spPr/>
        <p:txBody>
          <a:bodyPr/>
          <a:lstStyle/>
          <a:p>
            <a:r>
              <a:rPr lang="en-US" b="1" dirty="0"/>
              <a:t>‘</a:t>
            </a:r>
            <a:r>
              <a:rPr lang="en-US" b="1" dirty="0">
                <a:latin typeface="Bahnschrift" panose="020B0502040204020203" pitchFamily="34" charset="0"/>
              </a:rPr>
              <a:t>pipe</a:t>
            </a:r>
            <a:r>
              <a:rPr lang="en-US" b="1" dirty="0"/>
              <a:t>’ </a:t>
            </a:r>
            <a:r>
              <a:rPr lang="en-US" dirty="0"/>
              <a:t>Command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4626" y="2383430"/>
            <a:ext cx="6782747" cy="2886478"/>
          </a:xfrm>
        </p:spPr>
      </p:pic>
      <p:sp>
        <p:nvSpPr>
          <p:cNvPr id="5" name="Up Arrow 4"/>
          <p:cNvSpPr/>
          <p:nvPr/>
        </p:nvSpPr>
        <p:spPr>
          <a:xfrm rot="16200000">
            <a:off x="7602529" y="2483671"/>
            <a:ext cx="446263" cy="379928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8E4D382-9544-45CF-895D-E300B9C3CE36}"/>
              </a:ext>
            </a:extLst>
          </p:cNvPr>
          <p:cNvSpPr txBox="1"/>
          <p:nvPr/>
        </p:nvSpPr>
        <p:spPr>
          <a:xfrm>
            <a:off x="9725302" y="4030741"/>
            <a:ext cx="2624625" cy="1200329"/>
          </a:xfrm>
          <a:prstGeom prst="rect">
            <a:avLst/>
          </a:prstGeom>
          <a:noFill/>
        </p:spPr>
        <p:txBody>
          <a:bodyPr wrap="square" rtlCol="0">
            <a:spAutoFit/>
          </a:bodyPr>
          <a:lstStyle/>
          <a:p>
            <a:r>
              <a:rPr lang="en-US" b="1" dirty="0">
                <a:solidFill>
                  <a:srgbClr val="FF0000"/>
                </a:solidFill>
              </a:rPr>
              <a:t>Sort needs to sort on something so it has an argument.  In this case, the argument is </a:t>
            </a:r>
            <a:r>
              <a:rPr lang="en-US" b="1" dirty="0">
                <a:solidFill>
                  <a:schemeClr val="bg1"/>
                </a:solidFill>
              </a:rPr>
              <a:t>Contact</a:t>
            </a:r>
            <a:r>
              <a:rPr lang="en-US" b="1" dirty="0">
                <a:solidFill>
                  <a:srgbClr val="FF0000"/>
                </a:solidFill>
              </a:rPr>
              <a:t>.</a:t>
            </a:r>
          </a:p>
        </p:txBody>
      </p:sp>
    </p:spTree>
    <p:extLst>
      <p:ext uri="{BB962C8B-B14F-4D97-AF65-F5344CB8AC3E}">
        <p14:creationId xmlns:p14="http://schemas.microsoft.com/office/powerpoint/2010/main" val="2735667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t>
            </a:r>
            <a:r>
              <a:rPr lang="en-US" b="1" dirty="0">
                <a:latin typeface="Bahnschrift" panose="020B0502040204020203" pitchFamily="34" charset="0"/>
              </a:rPr>
              <a:t>pipe</a:t>
            </a:r>
            <a:r>
              <a:rPr lang="en-US" b="1" dirty="0"/>
              <a:t>’ Command example</a:t>
            </a:r>
            <a:endParaRPr lang="en-US"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562896"/>
            <a:ext cx="12192000" cy="2562839"/>
          </a:xfrm>
        </p:spPr>
      </p:pic>
      <p:sp>
        <p:nvSpPr>
          <p:cNvPr id="3" name="TextBox 2">
            <a:extLst>
              <a:ext uri="{FF2B5EF4-FFF2-40B4-BE49-F238E27FC236}">
                <a16:creationId xmlns:a16="http://schemas.microsoft.com/office/drawing/2014/main" id="{516913B0-353E-49BD-82C5-E504C9189B23}"/>
              </a:ext>
            </a:extLst>
          </p:cNvPr>
          <p:cNvSpPr txBox="1"/>
          <p:nvPr/>
        </p:nvSpPr>
        <p:spPr>
          <a:xfrm>
            <a:off x="673399" y="5195965"/>
            <a:ext cx="10618715" cy="1323439"/>
          </a:xfrm>
          <a:prstGeom prst="rect">
            <a:avLst/>
          </a:prstGeom>
          <a:noFill/>
        </p:spPr>
        <p:txBody>
          <a:bodyPr wrap="square" rtlCol="0">
            <a:spAutoFit/>
          </a:bodyPr>
          <a:lstStyle/>
          <a:p>
            <a:r>
              <a:rPr lang="en-US" sz="2000" dirty="0">
                <a:latin typeface="Century Gothic" panose="020B0502020202020204" pitchFamily="34" charset="0"/>
              </a:rPr>
              <a:t>In this example, cat is used to display the contents of the file ‘Contact’.  However, since we have a pipe, the contents are not displayed on the screen but used as the input to the sort command.  Thus, sort does not require an argument. To limit the number of lines we display we have used another pipe with head</a:t>
            </a:r>
          </a:p>
        </p:txBody>
      </p:sp>
      <p:grpSp>
        <p:nvGrpSpPr>
          <p:cNvPr id="7" name="Group 6">
            <a:extLst>
              <a:ext uri="{FF2B5EF4-FFF2-40B4-BE49-F238E27FC236}">
                <a16:creationId xmlns:a16="http://schemas.microsoft.com/office/drawing/2014/main" id="{E93AA3FB-6932-47F7-A446-4F2C9489B9C6}"/>
              </a:ext>
            </a:extLst>
          </p:cNvPr>
          <p:cNvGrpSpPr/>
          <p:nvPr/>
        </p:nvGrpSpPr>
        <p:grpSpPr>
          <a:xfrm>
            <a:off x="899885" y="800322"/>
            <a:ext cx="10392229" cy="4362775"/>
            <a:chOff x="1494970" y="656967"/>
            <a:chExt cx="10392229" cy="4362775"/>
          </a:xfrm>
        </p:grpSpPr>
        <p:pic>
          <p:nvPicPr>
            <p:cNvPr id="8" name="Picture 7">
              <a:extLst>
                <a:ext uri="{FF2B5EF4-FFF2-40B4-BE49-F238E27FC236}">
                  <a16:creationId xmlns:a16="http://schemas.microsoft.com/office/drawing/2014/main" id="{3B9F716D-C57C-470E-9C07-0A94F7C5EFAF}"/>
                </a:ext>
              </a:extLst>
            </p:cNvPr>
            <p:cNvPicPr>
              <a:picLocks noChangeAspect="1"/>
            </p:cNvPicPr>
            <p:nvPr/>
          </p:nvPicPr>
          <p:blipFill>
            <a:blip r:embed="rId3"/>
            <a:stretch>
              <a:fillRect/>
            </a:stretch>
          </p:blipFill>
          <p:spPr>
            <a:xfrm>
              <a:off x="1494970" y="656967"/>
              <a:ext cx="10392229" cy="4362775"/>
            </a:xfrm>
            <a:prstGeom prst="rect">
              <a:avLst/>
            </a:prstGeom>
          </p:spPr>
        </p:pic>
        <p:sp>
          <p:nvSpPr>
            <p:cNvPr id="5" name="Up Arrow 4"/>
            <p:cNvSpPr/>
            <p:nvPr/>
          </p:nvSpPr>
          <p:spPr>
            <a:xfrm>
              <a:off x="4760234" y="2041301"/>
              <a:ext cx="566671" cy="104318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5">
              <a:extLst>
                <a:ext uri="{FF2B5EF4-FFF2-40B4-BE49-F238E27FC236}">
                  <a16:creationId xmlns:a16="http://schemas.microsoft.com/office/drawing/2014/main" id="{01D598B4-4C37-458F-AA13-0E799E9E081A}"/>
                </a:ext>
              </a:extLst>
            </p:cNvPr>
            <p:cNvSpPr/>
            <p:nvPr/>
          </p:nvSpPr>
          <p:spPr>
            <a:xfrm rot="8426041">
              <a:off x="6187597" y="854070"/>
              <a:ext cx="566671" cy="104318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55B775-DDEC-46F0-9D8B-EF1E3FBA8C7B}"/>
                </a:ext>
              </a:extLst>
            </p:cNvPr>
            <p:cNvSpPr txBox="1"/>
            <p:nvPr/>
          </p:nvSpPr>
          <p:spPr>
            <a:xfrm>
              <a:off x="4760234" y="703072"/>
              <a:ext cx="1725769" cy="369332"/>
            </a:xfrm>
            <a:prstGeom prst="rect">
              <a:avLst/>
            </a:prstGeom>
            <a:noFill/>
          </p:spPr>
          <p:txBody>
            <a:bodyPr wrap="square" rtlCol="0">
              <a:spAutoFit/>
            </a:bodyPr>
            <a:lstStyle/>
            <a:p>
              <a:r>
                <a:rPr lang="en-US" b="1" dirty="0">
                  <a:solidFill>
                    <a:srgbClr val="FF0000"/>
                  </a:solidFill>
                </a:rPr>
                <a:t>No input file</a:t>
              </a:r>
            </a:p>
          </p:txBody>
        </p:sp>
        <p:sp>
          <p:nvSpPr>
            <p:cNvPr id="11" name="Up Arrow 5">
              <a:extLst>
                <a:ext uri="{FF2B5EF4-FFF2-40B4-BE49-F238E27FC236}">
                  <a16:creationId xmlns:a16="http://schemas.microsoft.com/office/drawing/2014/main" id="{39CCB50F-5FA3-47DA-80BB-200BFF3E5B74}"/>
                </a:ext>
              </a:extLst>
            </p:cNvPr>
            <p:cNvSpPr/>
            <p:nvPr/>
          </p:nvSpPr>
          <p:spPr>
            <a:xfrm rot="13577270">
              <a:off x="8379721" y="903671"/>
              <a:ext cx="566671" cy="104318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85ACD9F-3129-4624-A27E-1708E45B4F3F}"/>
                </a:ext>
              </a:extLst>
            </p:cNvPr>
            <p:cNvSpPr txBox="1"/>
            <p:nvPr/>
          </p:nvSpPr>
          <p:spPr>
            <a:xfrm>
              <a:off x="9024106" y="1052498"/>
              <a:ext cx="1963208" cy="646331"/>
            </a:xfrm>
            <a:prstGeom prst="rect">
              <a:avLst/>
            </a:prstGeom>
            <a:noFill/>
          </p:spPr>
          <p:txBody>
            <a:bodyPr wrap="square" rtlCol="0">
              <a:spAutoFit/>
            </a:bodyPr>
            <a:lstStyle/>
            <a:p>
              <a:r>
                <a:rPr lang="en-US" b="1" dirty="0">
                  <a:solidFill>
                    <a:srgbClr val="FF0000"/>
                  </a:solidFill>
                </a:rPr>
                <a:t>Another pipe No input file again</a:t>
              </a:r>
            </a:p>
          </p:txBody>
        </p:sp>
      </p:grpSp>
    </p:spTree>
    <p:extLst>
      <p:ext uri="{BB962C8B-B14F-4D97-AF65-F5344CB8AC3E}">
        <p14:creationId xmlns:p14="http://schemas.microsoft.com/office/powerpoint/2010/main" val="1062455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5457-0EDC-4D92-8C37-5598E83432E9}"/>
              </a:ext>
            </a:extLst>
          </p:cNvPr>
          <p:cNvSpPr>
            <a:spLocks noGrp="1"/>
          </p:cNvSpPr>
          <p:nvPr>
            <p:ph type="title"/>
          </p:nvPr>
        </p:nvSpPr>
        <p:spPr/>
        <p:txBody>
          <a:bodyPr/>
          <a:lstStyle/>
          <a:p>
            <a:r>
              <a:rPr lang="en-US" b="1" dirty="0"/>
              <a:t>‘</a:t>
            </a:r>
            <a:r>
              <a:rPr lang="en-US" b="1" dirty="0">
                <a:latin typeface="Bahnschrift" panose="020B0502040204020203" pitchFamily="34" charset="0"/>
              </a:rPr>
              <a:t>man</a:t>
            </a:r>
            <a:r>
              <a:rPr lang="en-US" b="1" dirty="0"/>
              <a:t>’ </a:t>
            </a:r>
            <a:r>
              <a:rPr lang="en-US" dirty="0"/>
              <a:t>Manual Pages</a:t>
            </a:r>
            <a:endParaRPr lang="en-US" b="1" dirty="0"/>
          </a:p>
        </p:txBody>
      </p:sp>
      <p:sp>
        <p:nvSpPr>
          <p:cNvPr id="4" name="Content Placeholder 3">
            <a:extLst>
              <a:ext uri="{FF2B5EF4-FFF2-40B4-BE49-F238E27FC236}">
                <a16:creationId xmlns:a16="http://schemas.microsoft.com/office/drawing/2014/main" id="{CE9870F2-17D9-41C3-81E9-97FA0670F64C}"/>
              </a:ext>
            </a:extLst>
          </p:cNvPr>
          <p:cNvSpPr>
            <a:spLocks noGrp="1"/>
          </p:cNvSpPr>
          <p:nvPr>
            <p:ph idx="1"/>
          </p:nvPr>
        </p:nvSpPr>
        <p:spPr>
          <a:xfrm>
            <a:off x="838200" y="1476375"/>
            <a:ext cx="10515600" cy="428625"/>
          </a:xfrm>
        </p:spPr>
        <p:txBody>
          <a:bodyPr>
            <a:normAutofit fontScale="92500" lnSpcReduction="10000"/>
          </a:bodyPr>
          <a:lstStyle/>
          <a:p>
            <a:r>
              <a:rPr lang="en-US" sz="2800" dirty="0">
                <a:latin typeface="Bahnschrift Light" panose="020B0502040204020203" pitchFamily="34" charset="0"/>
              </a:rPr>
              <a:t>‘</a:t>
            </a:r>
            <a:r>
              <a:rPr lang="en-US" sz="2800" b="1" dirty="0">
                <a:solidFill>
                  <a:srgbClr val="0070C0"/>
                </a:solidFill>
                <a:highlight>
                  <a:srgbClr val="E0E3E8"/>
                </a:highlight>
                <a:latin typeface="Bahnschrift Light" panose="020B0502040204020203" pitchFamily="34" charset="0"/>
              </a:rPr>
              <a:t>man </a:t>
            </a:r>
            <a:r>
              <a:rPr lang="en-US" sz="2800" b="1" dirty="0" err="1">
                <a:solidFill>
                  <a:srgbClr val="0070C0"/>
                </a:solidFill>
                <a:highlight>
                  <a:srgbClr val="E0E3E8"/>
                </a:highlight>
                <a:latin typeface="Bahnschrift Light" panose="020B0502040204020203" pitchFamily="34" charset="0"/>
              </a:rPr>
              <a:t>wc</a:t>
            </a:r>
            <a:r>
              <a:rPr lang="en-US" sz="2800" dirty="0">
                <a:latin typeface="Bahnschrift Light" panose="020B0502040204020203" pitchFamily="34" charset="0"/>
              </a:rPr>
              <a:t>’ will display the manual page for ‘</a:t>
            </a:r>
            <a:r>
              <a:rPr lang="en-US" sz="2800" b="1" dirty="0" err="1">
                <a:highlight>
                  <a:srgbClr val="E0E3E8"/>
                </a:highlight>
                <a:latin typeface="Bahnschrift Light" panose="020B0502040204020203" pitchFamily="34" charset="0"/>
              </a:rPr>
              <a:t>wc</a:t>
            </a:r>
            <a:r>
              <a:rPr lang="en-US" sz="2800" dirty="0">
                <a:latin typeface="Bahnschrift Light" panose="020B0502040204020203" pitchFamily="34" charset="0"/>
              </a:rPr>
              <a:t>’ to the screen</a:t>
            </a:r>
          </a:p>
          <a:p>
            <a:pPr marL="0" indent="0">
              <a:buNone/>
            </a:pPr>
            <a:endParaRPr lang="en-US" sz="2800" dirty="0">
              <a:latin typeface="Bahnschrift Light" panose="020B0502040204020203" pitchFamily="34" charset="0"/>
            </a:endParaRPr>
          </a:p>
        </p:txBody>
      </p:sp>
      <p:pic>
        <p:nvPicPr>
          <p:cNvPr id="6" name="Picture 5">
            <a:extLst>
              <a:ext uri="{FF2B5EF4-FFF2-40B4-BE49-F238E27FC236}">
                <a16:creationId xmlns:a16="http://schemas.microsoft.com/office/drawing/2014/main" id="{864EB0EF-44ED-4A64-A83A-C7A6D5D10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979" y="1972744"/>
            <a:ext cx="10368042" cy="4561405"/>
          </a:xfrm>
          <a:prstGeom prst="rect">
            <a:avLst/>
          </a:prstGeom>
        </p:spPr>
      </p:pic>
    </p:spTree>
    <p:extLst>
      <p:ext uri="{BB962C8B-B14F-4D97-AF65-F5344CB8AC3E}">
        <p14:creationId xmlns:p14="http://schemas.microsoft.com/office/powerpoint/2010/main" val="700002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D129-9F26-4E15-A1AE-786572A80A9B}"/>
              </a:ext>
            </a:extLst>
          </p:cNvPr>
          <p:cNvSpPr>
            <a:spLocks noGrp="1"/>
          </p:cNvSpPr>
          <p:nvPr>
            <p:ph type="title"/>
          </p:nvPr>
        </p:nvSpPr>
        <p:spPr>
          <a:xfrm>
            <a:off x="838200" y="365125"/>
            <a:ext cx="10515600" cy="721397"/>
          </a:xfrm>
        </p:spPr>
        <p:txBody>
          <a:bodyPr/>
          <a:lstStyle/>
          <a:p>
            <a:r>
              <a:rPr lang="en-US" b="1" dirty="0"/>
              <a:t>‘</a:t>
            </a:r>
            <a:r>
              <a:rPr lang="en-US" b="1" dirty="0">
                <a:latin typeface="Bahnschrift" panose="020B0502040204020203" pitchFamily="34" charset="0"/>
              </a:rPr>
              <a:t>man</a:t>
            </a:r>
            <a:r>
              <a:rPr lang="en-US" b="1" dirty="0"/>
              <a:t>’ </a:t>
            </a:r>
            <a:r>
              <a:rPr lang="en-US" dirty="0"/>
              <a:t>Manual Pages (continued)</a:t>
            </a:r>
          </a:p>
        </p:txBody>
      </p:sp>
      <p:sp>
        <p:nvSpPr>
          <p:cNvPr id="4" name="Content Placeholder 3">
            <a:extLst>
              <a:ext uri="{FF2B5EF4-FFF2-40B4-BE49-F238E27FC236}">
                <a16:creationId xmlns:a16="http://schemas.microsoft.com/office/drawing/2014/main" id="{7582E8EE-954A-4D47-BE30-96BB98F1D036}"/>
              </a:ext>
            </a:extLst>
          </p:cNvPr>
          <p:cNvSpPr>
            <a:spLocks noGrp="1"/>
          </p:cNvSpPr>
          <p:nvPr>
            <p:ph idx="1"/>
          </p:nvPr>
        </p:nvSpPr>
        <p:spPr/>
        <p:txBody>
          <a:bodyPr>
            <a:normAutofit/>
          </a:bodyPr>
          <a:lstStyle/>
          <a:p>
            <a:r>
              <a:rPr lang="en-US" sz="2400" dirty="0">
                <a:latin typeface="Century Gothic" panose="020B0502020202020204" pitchFamily="34" charset="0"/>
              </a:rPr>
              <a:t>Manual pages will display a portion of the manual on screen and then will pause</a:t>
            </a:r>
          </a:p>
          <a:p>
            <a:r>
              <a:rPr lang="en-US" sz="2400" dirty="0">
                <a:latin typeface="Century Gothic" panose="020B0502020202020204" pitchFamily="34" charset="0"/>
              </a:rPr>
              <a:t>You can continue or quit</a:t>
            </a:r>
          </a:p>
          <a:p>
            <a:r>
              <a:rPr lang="en-US" sz="2400" dirty="0">
                <a:latin typeface="Century Gothic" panose="020B0502020202020204" pitchFamily="34" charset="0"/>
              </a:rPr>
              <a:t>‘man’ uses ‘more’ while Linux uses ‘less’ – known as pagers</a:t>
            </a:r>
          </a:p>
          <a:p>
            <a:pPr lvl="1"/>
            <a:r>
              <a:rPr lang="en-US" dirty="0">
                <a:latin typeface="Century Gothic" panose="020B0502020202020204" pitchFamily="34" charset="0"/>
              </a:rPr>
              <a:t>‘more’ displays one page at a time</a:t>
            </a:r>
          </a:p>
          <a:p>
            <a:r>
              <a:rPr lang="en-US" sz="2400" dirty="0">
                <a:latin typeface="Century Gothic" panose="020B0502020202020204" pitchFamily="34" charset="0"/>
              </a:rPr>
              <a:t>Try these commands:</a:t>
            </a:r>
          </a:p>
          <a:p>
            <a:pPr lvl="1"/>
            <a:r>
              <a:rPr lang="en-US" sz="2200" dirty="0">
                <a:latin typeface="Century Gothic" panose="020B0502020202020204" pitchFamily="34" charset="0"/>
              </a:rPr>
              <a:t>‘</a:t>
            </a:r>
            <a:r>
              <a:rPr lang="en-US" sz="2200" b="1" dirty="0">
                <a:solidFill>
                  <a:srgbClr val="0070C0"/>
                </a:solidFill>
                <a:latin typeface="Century Gothic" panose="020B0502020202020204" pitchFamily="34" charset="0"/>
              </a:rPr>
              <a:t>man </a:t>
            </a:r>
            <a:r>
              <a:rPr lang="en-US" sz="2200" b="1" dirty="0" err="1">
                <a:solidFill>
                  <a:srgbClr val="0070C0"/>
                </a:solidFill>
                <a:latin typeface="Century Gothic" panose="020B0502020202020204" pitchFamily="34" charset="0"/>
              </a:rPr>
              <a:t>wc</a:t>
            </a:r>
            <a:r>
              <a:rPr lang="en-US" sz="2200" b="1" dirty="0">
                <a:solidFill>
                  <a:srgbClr val="0070C0"/>
                </a:solidFill>
                <a:latin typeface="Century Gothic" panose="020B0502020202020204" pitchFamily="34" charset="0"/>
              </a:rPr>
              <a:t> &gt; </a:t>
            </a:r>
            <a:r>
              <a:rPr lang="en-US" sz="2200" b="1" dirty="0" err="1">
                <a:solidFill>
                  <a:srgbClr val="0070C0"/>
                </a:solidFill>
                <a:latin typeface="Century Gothic" panose="020B0502020202020204" pitchFamily="34" charset="0"/>
              </a:rPr>
              <a:t>wc_manual</a:t>
            </a:r>
            <a:r>
              <a:rPr lang="en-US" sz="2200" dirty="0">
                <a:latin typeface="Century Gothic" panose="020B0502020202020204" pitchFamily="34" charset="0"/>
              </a:rPr>
              <a:t>’</a:t>
            </a:r>
          </a:p>
          <a:p>
            <a:pPr lvl="1"/>
            <a:r>
              <a:rPr lang="en-US" sz="2200" dirty="0">
                <a:latin typeface="Century Gothic" panose="020B0502020202020204" pitchFamily="34" charset="0"/>
              </a:rPr>
              <a:t>‘</a:t>
            </a:r>
            <a:r>
              <a:rPr lang="en-US" sz="2200" b="1" dirty="0">
                <a:solidFill>
                  <a:srgbClr val="0070C0"/>
                </a:solidFill>
                <a:latin typeface="Century Gothic" panose="020B0502020202020204" pitchFamily="34" charset="0"/>
              </a:rPr>
              <a:t>more </a:t>
            </a:r>
            <a:r>
              <a:rPr lang="en-US" sz="2200" b="1" dirty="0" err="1">
                <a:solidFill>
                  <a:srgbClr val="0070C0"/>
                </a:solidFill>
                <a:latin typeface="Century Gothic" panose="020B0502020202020204" pitchFamily="34" charset="0"/>
              </a:rPr>
              <a:t>wc_manual</a:t>
            </a:r>
            <a:r>
              <a:rPr lang="en-US" sz="2200" dirty="0">
                <a:latin typeface="Century Gothic" panose="020B0502020202020204" pitchFamily="34" charset="0"/>
              </a:rPr>
              <a:t>’</a:t>
            </a:r>
          </a:p>
          <a:p>
            <a:pPr lvl="1"/>
            <a:r>
              <a:rPr lang="en-US" sz="2200" dirty="0">
                <a:latin typeface="Century Gothic" panose="020B0502020202020204" pitchFamily="34" charset="0"/>
              </a:rPr>
              <a:t>‘</a:t>
            </a:r>
            <a:r>
              <a:rPr lang="en-US" sz="2200" b="1" dirty="0">
                <a:solidFill>
                  <a:srgbClr val="0070C0"/>
                </a:solidFill>
                <a:latin typeface="Century Gothic" panose="020B0502020202020204" pitchFamily="34" charset="0"/>
              </a:rPr>
              <a:t>man –k </a:t>
            </a:r>
            <a:r>
              <a:rPr lang="en-US" sz="2200" b="1" dirty="0" err="1">
                <a:solidFill>
                  <a:srgbClr val="0070C0"/>
                </a:solidFill>
                <a:latin typeface="Century Gothic" panose="020B0502020202020204" pitchFamily="34" charset="0"/>
              </a:rPr>
              <a:t>wc</a:t>
            </a:r>
            <a:r>
              <a:rPr lang="en-US" sz="2200" dirty="0">
                <a:latin typeface="Century Gothic" panose="020B0502020202020204" pitchFamily="34" charset="0"/>
              </a:rPr>
              <a:t>’ – this is more extensive and will display everything with ‘</a:t>
            </a:r>
            <a:r>
              <a:rPr lang="en-US" sz="2200" dirty="0" err="1">
                <a:latin typeface="Century Gothic" panose="020B0502020202020204" pitchFamily="34" charset="0"/>
              </a:rPr>
              <a:t>wc</a:t>
            </a:r>
            <a:r>
              <a:rPr lang="en-US" sz="2200" dirty="0">
                <a:latin typeface="Century Gothic" panose="020B0502020202020204" pitchFamily="34" charset="0"/>
              </a:rPr>
              <a:t>’</a:t>
            </a:r>
          </a:p>
          <a:p>
            <a:pPr lvl="2"/>
            <a:r>
              <a:rPr lang="en-US" sz="2000" dirty="0">
                <a:latin typeface="Century Gothic" panose="020B0502020202020204" pitchFamily="34" charset="0"/>
              </a:rPr>
              <a:t>Also called ‘apropos’</a:t>
            </a:r>
          </a:p>
          <a:p>
            <a:pPr lvl="1"/>
            <a:r>
              <a:rPr lang="en-US" sz="2200" dirty="0">
                <a:latin typeface="Century Gothic" panose="020B0502020202020204" pitchFamily="34" charset="0"/>
              </a:rPr>
              <a:t>‘</a:t>
            </a:r>
            <a:r>
              <a:rPr lang="en-US" sz="2200" b="1" dirty="0">
                <a:solidFill>
                  <a:srgbClr val="0070C0"/>
                </a:solidFill>
                <a:latin typeface="Century Gothic" panose="020B0502020202020204" pitchFamily="34" charset="0"/>
              </a:rPr>
              <a:t>apropos –k </a:t>
            </a:r>
            <a:r>
              <a:rPr lang="en-US" sz="2200" b="1" dirty="0" err="1">
                <a:solidFill>
                  <a:srgbClr val="0070C0"/>
                </a:solidFill>
                <a:latin typeface="Century Gothic" panose="020B0502020202020204" pitchFamily="34" charset="0"/>
              </a:rPr>
              <a:t>wc</a:t>
            </a:r>
            <a:r>
              <a:rPr lang="en-US" sz="2200" dirty="0">
                <a:latin typeface="Century Gothic" panose="020B0502020202020204" pitchFamily="34" charset="0"/>
              </a:rPr>
              <a:t>’</a:t>
            </a:r>
          </a:p>
        </p:txBody>
      </p:sp>
    </p:spTree>
    <p:extLst>
      <p:ext uri="{BB962C8B-B14F-4D97-AF65-F5344CB8AC3E}">
        <p14:creationId xmlns:p14="http://schemas.microsoft.com/office/powerpoint/2010/main" val="363365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2703-4E1D-473A-8E05-0AC6EA70F58F}"/>
              </a:ext>
            </a:extLst>
          </p:cNvPr>
          <p:cNvSpPr>
            <a:spLocks noGrp="1"/>
          </p:cNvSpPr>
          <p:nvPr>
            <p:ph type="title"/>
          </p:nvPr>
        </p:nvSpPr>
        <p:spPr/>
        <p:txBody>
          <a:bodyPr>
            <a:normAutofit/>
          </a:bodyPr>
          <a:lstStyle/>
          <a:p>
            <a:r>
              <a:rPr lang="en-US" dirty="0"/>
              <a:t>‘</a:t>
            </a:r>
            <a:r>
              <a:rPr lang="en-US" b="1" dirty="0">
                <a:latin typeface="Bahnschrift" panose="020B0502040204020203" pitchFamily="34" charset="0"/>
              </a:rPr>
              <a:t>echo</a:t>
            </a:r>
            <a:r>
              <a:rPr lang="en-US" dirty="0"/>
              <a:t>’ Command</a:t>
            </a:r>
            <a:endParaRPr lang="en-US" b="1" dirty="0"/>
          </a:p>
        </p:txBody>
      </p:sp>
      <p:sp>
        <p:nvSpPr>
          <p:cNvPr id="4" name="Content Placeholder 3">
            <a:extLst>
              <a:ext uri="{FF2B5EF4-FFF2-40B4-BE49-F238E27FC236}">
                <a16:creationId xmlns:a16="http://schemas.microsoft.com/office/drawing/2014/main" id="{AB7903B3-92EC-4C7C-975A-104DAEEDE203}"/>
              </a:ext>
            </a:extLst>
          </p:cNvPr>
          <p:cNvSpPr>
            <a:spLocks noGrp="1"/>
          </p:cNvSpPr>
          <p:nvPr>
            <p:ph idx="1"/>
          </p:nvPr>
        </p:nvSpPr>
        <p:spPr/>
        <p:txBody>
          <a:bodyPr>
            <a:normAutofit/>
          </a:bodyPr>
          <a:lstStyle/>
          <a:p>
            <a:r>
              <a:rPr lang="en-US" sz="2400" dirty="0">
                <a:latin typeface="Century Gothic" panose="020B0502020202020204" pitchFamily="34" charset="0"/>
              </a:rPr>
              <a:t>We’ve used ‘echo’ earlier, now we’ll expand on it</a:t>
            </a:r>
          </a:p>
          <a:p>
            <a:r>
              <a:rPr lang="en-US" sz="2400" dirty="0">
                <a:latin typeface="Century Gothic" panose="020B0502020202020204" pitchFamily="34" charset="0"/>
              </a:rPr>
              <a:t>echo is used in Windows Command .BAT files and echo in the PHP programming language </a:t>
            </a:r>
          </a:p>
          <a:p>
            <a:r>
              <a:rPr lang="en-US" sz="2400" dirty="0">
                <a:latin typeface="Century Gothic" panose="020B0502020202020204" pitchFamily="34" charset="0"/>
              </a:rPr>
              <a:t>‘echo’ comes from UNIX and they all perform the same function – print something </a:t>
            </a:r>
          </a:p>
          <a:p>
            <a:r>
              <a:rPr lang="en-US" sz="2400" dirty="0">
                <a:latin typeface="Century Gothic" panose="020B0502020202020204" pitchFamily="34" charset="0"/>
              </a:rPr>
              <a:t>Enter:</a:t>
            </a:r>
          </a:p>
          <a:p>
            <a:pPr lvl="1"/>
            <a:r>
              <a:rPr lang="en-US" sz="2200" dirty="0">
                <a:latin typeface="Century Gothic" panose="020B0502020202020204" pitchFamily="34" charset="0"/>
              </a:rPr>
              <a:t>‘</a:t>
            </a:r>
            <a:r>
              <a:rPr lang="en-US" sz="2200" b="1" dirty="0">
                <a:solidFill>
                  <a:srgbClr val="0070C0"/>
                </a:solidFill>
                <a:latin typeface="Century Gothic" panose="020B0502020202020204" pitchFamily="34" charset="0"/>
              </a:rPr>
              <a:t>echo “Filename not entered”</a:t>
            </a:r>
            <a:r>
              <a:rPr lang="en-US" sz="2200" dirty="0">
                <a:latin typeface="Century Gothic" panose="020B0502020202020204" pitchFamily="34" charset="0"/>
              </a:rPr>
              <a:t> ’  (technically, don’t need the quotes)</a:t>
            </a:r>
          </a:p>
          <a:p>
            <a:pPr marL="457200" lvl="1" indent="0">
              <a:buNone/>
            </a:pPr>
            <a:r>
              <a:rPr lang="en-US" sz="2200" dirty="0">
                <a:latin typeface="Century Gothic" panose="020B0502020202020204" pitchFamily="34" charset="0"/>
              </a:rPr>
              <a:t>  </a:t>
            </a:r>
            <a:r>
              <a:rPr lang="en-US" sz="2200" b="1" dirty="0">
                <a:solidFill>
                  <a:srgbClr val="0070C0"/>
                </a:solidFill>
              </a:rPr>
              <a:t>echo   Filename not entered    </a:t>
            </a:r>
            <a:r>
              <a:rPr lang="en-US" sz="1600" b="1" dirty="0">
                <a:solidFill>
                  <a:srgbClr val="0070C0"/>
                </a:solidFill>
              </a:rPr>
              <a:t>  </a:t>
            </a:r>
            <a:r>
              <a:rPr lang="en-US" sz="2200" b="1" dirty="0">
                <a:solidFill>
                  <a:srgbClr val="0070C0"/>
                </a:solidFill>
              </a:rPr>
              <a:t> </a:t>
            </a:r>
            <a:r>
              <a:rPr lang="en-US" sz="2200" dirty="0">
                <a:latin typeface="Century Gothic" panose="020B0502020202020204" pitchFamily="34" charset="0"/>
              </a:rPr>
              <a:t>(works as well)</a:t>
            </a:r>
          </a:p>
          <a:p>
            <a:pPr marL="457200" lvl="1" indent="0">
              <a:buNone/>
            </a:pPr>
            <a:endParaRPr lang="en-US" sz="2200" dirty="0">
              <a:latin typeface="Century Gothic" panose="020B0502020202020204" pitchFamily="34" charset="0"/>
            </a:endParaRPr>
          </a:p>
        </p:txBody>
      </p:sp>
    </p:spTree>
    <p:extLst>
      <p:ext uri="{BB962C8B-B14F-4D97-AF65-F5344CB8AC3E}">
        <p14:creationId xmlns:p14="http://schemas.microsoft.com/office/powerpoint/2010/main" val="2231303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E1305-8E18-4255-BD8C-528997E376F9}"/>
              </a:ext>
            </a:extLst>
          </p:cNvPr>
          <p:cNvPicPr>
            <a:picLocks noChangeAspect="1"/>
          </p:cNvPicPr>
          <p:nvPr/>
        </p:nvPicPr>
        <p:blipFill>
          <a:blip r:embed="rId2"/>
          <a:stretch>
            <a:fillRect/>
          </a:stretch>
        </p:blipFill>
        <p:spPr>
          <a:xfrm>
            <a:off x="1867009" y="1154821"/>
            <a:ext cx="8654654" cy="5376608"/>
          </a:xfrm>
          <a:prstGeom prst="rect">
            <a:avLst/>
          </a:prstGeom>
        </p:spPr>
      </p:pic>
      <p:sp>
        <p:nvSpPr>
          <p:cNvPr id="2" name="Title 1">
            <a:extLst>
              <a:ext uri="{FF2B5EF4-FFF2-40B4-BE49-F238E27FC236}">
                <a16:creationId xmlns:a16="http://schemas.microsoft.com/office/drawing/2014/main" id="{370B55DF-8CC2-4877-98B8-8DB2E5560A6B}"/>
              </a:ext>
            </a:extLst>
          </p:cNvPr>
          <p:cNvSpPr>
            <a:spLocks noGrp="1"/>
          </p:cNvSpPr>
          <p:nvPr>
            <p:ph type="title"/>
          </p:nvPr>
        </p:nvSpPr>
        <p:spPr/>
        <p:txBody>
          <a:bodyPr/>
          <a:lstStyle/>
          <a:p>
            <a:r>
              <a:rPr lang="en-US" dirty="0"/>
              <a:t>‘</a:t>
            </a:r>
            <a:r>
              <a:rPr lang="en-US" b="1" dirty="0">
                <a:latin typeface="Bahnschrift" panose="020B0502040204020203" pitchFamily="34" charset="0"/>
              </a:rPr>
              <a:t>echo</a:t>
            </a:r>
            <a:r>
              <a:rPr lang="en-US" dirty="0"/>
              <a:t>’ Command (example)</a:t>
            </a:r>
          </a:p>
        </p:txBody>
      </p:sp>
      <p:sp>
        <p:nvSpPr>
          <p:cNvPr id="3" name="Content Placeholder 2">
            <a:extLst>
              <a:ext uri="{FF2B5EF4-FFF2-40B4-BE49-F238E27FC236}">
                <a16:creationId xmlns:a16="http://schemas.microsoft.com/office/drawing/2014/main" id="{56036675-BEC8-47BA-B974-28515A85B42D}"/>
              </a:ext>
            </a:extLst>
          </p:cNvPr>
          <p:cNvSpPr>
            <a:spLocks noGrp="1"/>
          </p:cNvSpPr>
          <p:nvPr>
            <p:ph idx="1"/>
          </p:nvPr>
        </p:nvSpPr>
        <p:spPr/>
        <p:txBody>
          <a:bodyPr/>
          <a:lstStyle/>
          <a:p>
            <a:pPr marL="0" indent="0">
              <a:buNone/>
            </a:pPr>
            <a:r>
              <a:rPr lang="en-US" dirty="0"/>
              <a:t> </a:t>
            </a:r>
          </a:p>
        </p:txBody>
      </p:sp>
      <p:sp>
        <p:nvSpPr>
          <p:cNvPr id="6" name="Arrow: Left 5">
            <a:extLst>
              <a:ext uri="{FF2B5EF4-FFF2-40B4-BE49-F238E27FC236}">
                <a16:creationId xmlns:a16="http://schemas.microsoft.com/office/drawing/2014/main" id="{B66D383E-F02F-4ECA-B6B3-C6987CEC2356}"/>
              </a:ext>
            </a:extLst>
          </p:cNvPr>
          <p:cNvSpPr/>
          <p:nvPr/>
        </p:nvSpPr>
        <p:spPr>
          <a:xfrm>
            <a:off x="5895803" y="2139993"/>
            <a:ext cx="1671145" cy="3573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a:t>
            </a:r>
          </a:p>
        </p:txBody>
      </p:sp>
    </p:spTree>
    <p:extLst>
      <p:ext uri="{BB962C8B-B14F-4D97-AF65-F5344CB8AC3E}">
        <p14:creationId xmlns:p14="http://schemas.microsoft.com/office/powerpoint/2010/main" val="849160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24D6-249D-49F5-9855-AAB7803BC231}"/>
              </a:ext>
            </a:extLst>
          </p:cNvPr>
          <p:cNvSpPr>
            <a:spLocks noGrp="1"/>
          </p:cNvSpPr>
          <p:nvPr>
            <p:ph type="title"/>
          </p:nvPr>
        </p:nvSpPr>
        <p:spPr/>
        <p:txBody>
          <a:bodyPr/>
          <a:lstStyle/>
          <a:p>
            <a:r>
              <a:rPr lang="en-US" dirty="0"/>
              <a:t>‘</a:t>
            </a:r>
            <a:r>
              <a:rPr lang="en-US" b="1" dirty="0">
                <a:latin typeface="Bahnschrift" panose="020B0502040204020203" pitchFamily="34" charset="0"/>
              </a:rPr>
              <a:t>echo</a:t>
            </a:r>
            <a:r>
              <a:rPr lang="en-US" dirty="0"/>
              <a:t>’ Command</a:t>
            </a:r>
            <a:endParaRPr lang="en-US" b="1" dirty="0"/>
          </a:p>
        </p:txBody>
      </p:sp>
      <p:sp>
        <p:nvSpPr>
          <p:cNvPr id="6" name="Content Placeholder 5">
            <a:extLst>
              <a:ext uri="{FF2B5EF4-FFF2-40B4-BE49-F238E27FC236}">
                <a16:creationId xmlns:a16="http://schemas.microsoft.com/office/drawing/2014/main" id="{F01FB13B-1E88-46D5-8D39-DF3665668E24}"/>
              </a:ext>
            </a:extLst>
          </p:cNvPr>
          <p:cNvSpPr>
            <a:spLocks noGrp="1"/>
          </p:cNvSpPr>
          <p:nvPr>
            <p:ph idx="1"/>
          </p:nvPr>
        </p:nvSpPr>
        <p:spPr/>
        <p:txBody>
          <a:bodyPr/>
          <a:lstStyle/>
          <a:p>
            <a:endParaRPr lang="en-US" dirty="0"/>
          </a:p>
          <a:p>
            <a:endParaRPr lang="en-US" dirty="0"/>
          </a:p>
          <a:p>
            <a:r>
              <a:rPr lang="en-US" dirty="0"/>
              <a:t>More examples:</a:t>
            </a:r>
          </a:p>
          <a:p>
            <a:endParaRPr lang="en-US" dirty="0"/>
          </a:p>
        </p:txBody>
      </p:sp>
      <p:sp>
        <p:nvSpPr>
          <p:cNvPr id="10" name="TextBox 9">
            <a:extLst>
              <a:ext uri="{FF2B5EF4-FFF2-40B4-BE49-F238E27FC236}">
                <a16:creationId xmlns:a16="http://schemas.microsoft.com/office/drawing/2014/main" id="{35994B26-9EE4-4DC7-AC3E-5728E403C8F2}"/>
              </a:ext>
            </a:extLst>
          </p:cNvPr>
          <p:cNvSpPr txBox="1"/>
          <p:nvPr/>
        </p:nvSpPr>
        <p:spPr>
          <a:xfrm>
            <a:off x="7041931" y="1182809"/>
            <a:ext cx="3698640" cy="923330"/>
          </a:xfrm>
          <a:prstGeom prst="rect">
            <a:avLst/>
          </a:prstGeom>
          <a:noFill/>
        </p:spPr>
        <p:txBody>
          <a:bodyPr wrap="square" rtlCol="0">
            <a:spAutoFit/>
          </a:bodyPr>
          <a:lstStyle/>
          <a:p>
            <a:r>
              <a:rPr lang="en-US" b="1" dirty="0">
                <a:latin typeface="Century Gothic" panose="020B0502020202020204" pitchFamily="34" charset="0"/>
              </a:rPr>
              <a:t>\n is a newline; the \ translates to a literal double-quote.  The \ is an escape character.</a:t>
            </a:r>
          </a:p>
        </p:txBody>
      </p:sp>
      <p:grpSp>
        <p:nvGrpSpPr>
          <p:cNvPr id="4" name="Group 3">
            <a:extLst>
              <a:ext uri="{FF2B5EF4-FFF2-40B4-BE49-F238E27FC236}">
                <a16:creationId xmlns:a16="http://schemas.microsoft.com/office/drawing/2014/main" id="{B3626CA3-7595-4084-9C98-86452C13BE22}"/>
              </a:ext>
            </a:extLst>
          </p:cNvPr>
          <p:cNvGrpSpPr/>
          <p:nvPr/>
        </p:nvGrpSpPr>
        <p:grpSpPr>
          <a:xfrm>
            <a:off x="90582" y="2076759"/>
            <a:ext cx="12101418" cy="4046784"/>
            <a:chOff x="90582" y="1760847"/>
            <a:chExt cx="12101418" cy="4046784"/>
          </a:xfrm>
        </p:grpSpPr>
        <p:pic>
          <p:nvPicPr>
            <p:cNvPr id="3" name="Picture 2">
              <a:extLst>
                <a:ext uri="{FF2B5EF4-FFF2-40B4-BE49-F238E27FC236}">
                  <a16:creationId xmlns:a16="http://schemas.microsoft.com/office/drawing/2014/main" id="{006A46BA-61BB-4434-BC73-7FC4E040A7CF}"/>
                </a:ext>
              </a:extLst>
            </p:cNvPr>
            <p:cNvPicPr>
              <a:picLocks noChangeAspect="1"/>
            </p:cNvPicPr>
            <p:nvPr/>
          </p:nvPicPr>
          <p:blipFill>
            <a:blip r:embed="rId2"/>
            <a:stretch>
              <a:fillRect/>
            </a:stretch>
          </p:blipFill>
          <p:spPr>
            <a:xfrm>
              <a:off x="90582" y="1973942"/>
              <a:ext cx="12101418" cy="3188309"/>
            </a:xfrm>
            <a:prstGeom prst="rect">
              <a:avLst/>
            </a:prstGeom>
          </p:spPr>
        </p:pic>
        <p:sp>
          <p:nvSpPr>
            <p:cNvPr id="13" name="Arrow: Down 12">
              <a:extLst>
                <a:ext uri="{FF2B5EF4-FFF2-40B4-BE49-F238E27FC236}">
                  <a16:creationId xmlns:a16="http://schemas.microsoft.com/office/drawing/2014/main" id="{B0531F01-FC77-455D-B1E0-8B6C2BBBCC39}"/>
                </a:ext>
              </a:extLst>
            </p:cNvPr>
            <p:cNvSpPr/>
            <p:nvPr/>
          </p:nvSpPr>
          <p:spPr>
            <a:xfrm>
              <a:off x="7733110" y="1760847"/>
              <a:ext cx="283779" cy="120033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3389819F-06ED-4C33-BECF-E240972BBAE0}"/>
                </a:ext>
              </a:extLst>
            </p:cNvPr>
            <p:cNvSpPr/>
            <p:nvPr/>
          </p:nvSpPr>
          <p:spPr>
            <a:xfrm>
              <a:off x="5450865" y="4542130"/>
              <a:ext cx="357352" cy="126550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AF470564-D946-4BC7-BDA5-EFC767F8345C}"/>
              </a:ext>
            </a:extLst>
          </p:cNvPr>
          <p:cNvSpPr txBox="1"/>
          <p:nvPr/>
        </p:nvSpPr>
        <p:spPr>
          <a:xfrm>
            <a:off x="2598057" y="6123543"/>
            <a:ext cx="9419772" cy="369332"/>
          </a:xfrm>
          <a:prstGeom prst="rect">
            <a:avLst/>
          </a:prstGeom>
          <a:noFill/>
        </p:spPr>
        <p:txBody>
          <a:bodyPr wrap="square" rtlCol="0">
            <a:spAutoFit/>
          </a:bodyPr>
          <a:lstStyle/>
          <a:p>
            <a:r>
              <a:rPr lang="en-US" b="1" dirty="0">
                <a:latin typeface="Century Gothic" panose="020B0502020202020204" pitchFamily="34" charset="0"/>
              </a:rPr>
              <a:t>\ protects the $ because the $ is a metacharacter and is used to define a variable.</a:t>
            </a:r>
          </a:p>
        </p:txBody>
      </p:sp>
    </p:spTree>
    <p:extLst>
      <p:ext uri="{BB962C8B-B14F-4D97-AF65-F5344CB8AC3E}">
        <p14:creationId xmlns:p14="http://schemas.microsoft.com/office/powerpoint/2010/main" val="1710529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F8CA-B035-4DE6-B029-A9E8757CCD9D}"/>
              </a:ext>
            </a:extLst>
          </p:cNvPr>
          <p:cNvSpPr>
            <a:spLocks noGrp="1"/>
          </p:cNvSpPr>
          <p:nvPr>
            <p:ph type="title"/>
          </p:nvPr>
        </p:nvSpPr>
        <p:spPr/>
        <p:txBody>
          <a:bodyPr/>
          <a:lstStyle/>
          <a:p>
            <a:r>
              <a:rPr lang="en-US" b="1" dirty="0"/>
              <a:t>‘</a:t>
            </a:r>
            <a:r>
              <a:rPr lang="en-US" b="1" dirty="0" err="1">
                <a:latin typeface="Bahnschrift" panose="020B0502040204020203" pitchFamily="34" charset="0"/>
              </a:rPr>
              <a:t>printf</a:t>
            </a:r>
            <a:r>
              <a:rPr lang="en-US" b="1" dirty="0"/>
              <a:t>’ </a:t>
            </a:r>
            <a:r>
              <a:rPr lang="en-US" dirty="0"/>
              <a:t>Command</a:t>
            </a:r>
            <a:endParaRPr lang="en-US" b="1" dirty="0"/>
          </a:p>
        </p:txBody>
      </p:sp>
      <p:sp>
        <p:nvSpPr>
          <p:cNvPr id="3" name="Content Placeholder 2">
            <a:extLst>
              <a:ext uri="{FF2B5EF4-FFF2-40B4-BE49-F238E27FC236}">
                <a16:creationId xmlns:a16="http://schemas.microsoft.com/office/drawing/2014/main" id="{1268A435-D306-4003-9C01-A9C46329F68F}"/>
              </a:ext>
            </a:extLst>
          </p:cNvPr>
          <p:cNvSpPr>
            <a:spLocks noGrp="1"/>
          </p:cNvSpPr>
          <p:nvPr>
            <p:ph idx="1"/>
          </p:nvPr>
        </p:nvSpPr>
        <p:spPr>
          <a:xfrm>
            <a:off x="501869" y="844381"/>
            <a:ext cx="10515600" cy="4700588"/>
          </a:xfrm>
        </p:spPr>
        <p:txBody>
          <a:bodyPr/>
          <a:lstStyle/>
          <a:p>
            <a:r>
              <a:rPr lang="en-US" dirty="0"/>
              <a:t>The ‘</a:t>
            </a:r>
            <a:r>
              <a:rPr lang="en-US" b="1" dirty="0" err="1">
                <a:solidFill>
                  <a:srgbClr val="0070C0"/>
                </a:solidFill>
              </a:rPr>
              <a:t>printf</a:t>
            </a:r>
            <a:r>
              <a:rPr lang="en-US" dirty="0"/>
              <a:t>’ command allows for more customized formatting that what is allowed with ‘echo’</a:t>
            </a:r>
          </a:p>
          <a:p>
            <a:r>
              <a:rPr lang="en-US" dirty="0"/>
              <a:t>Syntax: </a:t>
            </a:r>
          </a:p>
          <a:p>
            <a:pPr lvl="1"/>
            <a:r>
              <a:rPr lang="en-US" dirty="0"/>
              <a:t>printf FORMAT [argument]</a:t>
            </a:r>
          </a:p>
          <a:p>
            <a:pPr lvl="1"/>
            <a:r>
              <a:rPr lang="en-US" dirty="0"/>
              <a:t>printf OPTION</a:t>
            </a:r>
          </a:p>
          <a:p>
            <a:r>
              <a:rPr lang="en-US" dirty="0"/>
              <a:t>Examples:</a:t>
            </a:r>
          </a:p>
          <a:p>
            <a:endParaRPr lang="en-US" dirty="0"/>
          </a:p>
        </p:txBody>
      </p:sp>
      <p:grpSp>
        <p:nvGrpSpPr>
          <p:cNvPr id="5" name="Group 4">
            <a:extLst>
              <a:ext uri="{FF2B5EF4-FFF2-40B4-BE49-F238E27FC236}">
                <a16:creationId xmlns:a16="http://schemas.microsoft.com/office/drawing/2014/main" id="{CAC98DE8-7115-4C65-AEFB-8B4D9F2C7ED5}"/>
              </a:ext>
            </a:extLst>
          </p:cNvPr>
          <p:cNvGrpSpPr/>
          <p:nvPr/>
        </p:nvGrpSpPr>
        <p:grpSpPr>
          <a:xfrm>
            <a:off x="14514" y="3194675"/>
            <a:ext cx="12192000" cy="3254730"/>
            <a:chOff x="0" y="2626323"/>
            <a:chExt cx="12192000" cy="3254730"/>
          </a:xfrm>
        </p:grpSpPr>
        <p:pic>
          <p:nvPicPr>
            <p:cNvPr id="4" name="Picture 3">
              <a:extLst>
                <a:ext uri="{FF2B5EF4-FFF2-40B4-BE49-F238E27FC236}">
                  <a16:creationId xmlns:a16="http://schemas.microsoft.com/office/drawing/2014/main" id="{EDE09AD1-F74A-4291-9C48-347C01C816B1}"/>
                </a:ext>
              </a:extLst>
            </p:cNvPr>
            <p:cNvPicPr>
              <a:picLocks noChangeAspect="1"/>
            </p:cNvPicPr>
            <p:nvPr/>
          </p:nvPicPr>
          <p:blipFill>
            <a:blip r:embed="rId2"/>
            <a:stretch>
              <a:fillRect/>
            </a:stretch>
          </p:blipFill>
          <p:spPr>
            <a:xfrm>
              <a:off x="0" y="3355899"/>
              <a:ext cx="12192000" cy="2525154"/>
            </a:xfrm>
            <a:prstGeom prst="rect">
              <a:avLst/>
            </a:prstGeom>
          </p:spPr>
        </p:pic>
        <p:sp>
          <p:nvSpPr>
            <p:cNvPr id="6" name="Arrow: Down 5">
              <a:extLst>
                <a:ext uri="{FF2B5EF4-FFF2-40B4-BE49-F238E27FC236}">
                  <a16:creationId xmlns:a16="http://schemas.microsoft.com/office/drawing/2014/main" id="{95D71B86-A635-4998-96AF-702912C0A8C5}"/>
                </a:ext>
              </a:extLst>
            </p:cNvPr>
            <p:cNvSpPr/>
            <p:nvPr/>
          </p:nvSpPr>
          <p:spPr>
            <a:xfrm>
              <a:off x="6110514" y="2709567"/>
              <a:ext cx="283779" cy="162373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2BE77C-62B9-4ECC-A482-944F3A14C155}"/>
                </a:ext>
              </a:extLst>
            </p:cNvPr>
            <p:cNvSpPr txBox="1"/>
            <p:nvPr/>
          </p:nvSpPr>
          <p:spPr>
            <a:xfrm>
              <a:off x="6251027" y="2672490"/>
              <a:ext cx="2559270" cy="646331"/>
            </a:xfrm>
            <a:prstGeom prst="rect">
              <a:avLst/>
            </a:prstGeom>
            <a:noFill/>
          </p:spPr>
          <p:txBody>
            <a:bodyPr wrap="square" rtlCol="0">
              <a:spAutoFit/>
            </a:bodyPr>
            <a:lstStyle/>
            <a:p>
              <a:r>
                <a:rPr lang="en-US" b="1" dirty="0"/>
                <a:t>With printf, \n does print a newline</a:t>
              </a:r>
            </a:p>
          </p:txBody>
        </p:sp>
        <p:sp>
          <p:nvSpPr>
            <p:cNvPr id="8" name="Arrow: Down 7">
              <a:extLst>
                <a:ext uri="{FF2B5EF4-FFF2-40B4-BE49-F238E27FC236}">
                  <a16:creationId xmlns:a16="http://schemas.microsoft.com/office/drawing/2014/main" id="{9BD0766E-9F9D-4E0C-B85B-13F7D70B5007}"/>
                </a:ext>
              </a:extLst>
            </p:cNvPr>
            <p:cNvSpPr/>
            <p:nvPr/>
          </p:nvSpPr>
          <p:spPr>
            <a:xfrm>
              <a:off x="5373413" y="2709568"/>
              <a:ext cx="283779" cy="162373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8D49401-C663-4110-8C5B-597AD3228665}"/>
                </a:ext>
              </a:extLst>
            </p:cNvPr>
            <p:cNvSpPr txBox="1"/>
            <p:nvPr/>
          </p:nvSpPr>
          <p:spPr>
            <a:xfrm>
              <a:off x="3271346" y="2645068"/>
              <a:ext cx="2488323" cy="369332"/>
            </a:xfrm>
            <a:prstGeom prst="rect">
              <a:avLst/>
            </a:prstGeom>
            <a:noFill/>
          </p:spPr>
          <p:txBody>
            <a:bodyPr wrap="square" rtlCol="0">
              <a:spAutoFit/>
            </a:bodyPr>
            <a:lstStyle/>
            <a:p>
              <a:r>
                <a:rPr lang="en-US" b="1" dirty="0"/>
                <a:t>Print a string variable</a:t>
              </a:r>
            </a:p>
          </p:txBody>
        </p:sp>
        <p:sp>
          <p:nvSpPr>
            <p:cNvPr id="10" name="Arrow: Down 9">
              <a:extLst>
                <a:ext uri="{FF2B5EF4-FFF2-40B4-BE49-F238E27FC236}">
                  <a16:creationId xmlns:a16="http://schemas.microsoft.com/office/drawing/2014/main" id="{A568F66F-5EBB-4A4E-ABA1-33DEF75367D7}"/>
                </a:ext>
              </a:extLst>
            </p:cNvPr>
            <p:cNvSpPr/>
            <p:nvPr/>
          </p:nvSpPr>
          <p:spPr>
            <a:xfrm>
              <a:off x="11146221" y="2672490"/>
              <a:ext cx="283779" cy="16608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23EC1C5-FAC3-4071-96ED-EC695A17911C}"/>
                </a:ext>
              </a:extLst>
            </p:cNvPr>
            <p:cNvSpPr txBox="1"/>
            <p:nvPr/>
          </p:nvSpPr>
          <p:spPr>
            <a:xfrm>
              <a:off x="9546021" y="2626323"/>
              <a:ext cx="1676400" cy="369332"/>
            </a:xfrm>
            <a:prstGeom prst="rect">
              <a:avLst/>
            </a:prstGeom>
            <a:noFill/>
          </p:spPr>
          <p:txBody>
            <a:bodyPr wrap="square" rtlCol="0">
              <a:spAutoFit/>
            </a:bodyPr>
            <a:lstStyle/>
            <a:p>
              <a:r>
                <a:rPr lang="en-US" b="1" dirty="0"/>
                <a:t>String variable</a:t>
              </a:r>
            </a:p>
          </p:txBody>
        </p:sp>
      </p:grpSp>
    </p:spTree>
    <p:extLst>
      <p:ext uri="{BB962C8B-B14F-4D97-AF65-F5344CB8AC3E}">
        <p14:creationId xmlns:p14="http://schemas.microsoft.com/office/powerpoint/2010/main" val="3883163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579D-0442-4842-87E3-DFE991F10889}"/>
              </a:ext>
            </a:extLst>
          </p:cNvPr>
          <p:cNvSpPr>
            <a:spLocks noGrp="1"/>
          </p:cNvSpPr>
          <p:nvPr>
            <p:ph type="title"/>
          </p:nvPr>
        </p:nvSpPr>
        <p:spPr/>
        <p:txBody>
          <a:bodyPr/>
          <a:lstStyle/>
          <a:p>
            <a:r>
              <a:rPr lang="en-US" b="1" dirty="0"/>
              <a:t>‘</a:t>
            </a:r>
            <a:r>
              <a:rPr lang="en-US" b="1" dirty="0" err="1">
                <a:latin typeface="Bahnschrift" panose="020B0502040204020203" pitchFamily="34" charset="0"/>
              </a:rPr>
              <a:t>printf</a:t>
            </a:r>
            <a:r>
              <a:rPr lang="en-US" b="1" dirty="0"/>
              <a:t>’ </a:t>
            </a:r>
            <a:r>
              <a:rPr lang="en-US" dirty="0"/>
              <a:t>Command</a:t>
            </a:r>
            <a:r>
              <a:rPr lang="en-US" b="1" dirty="0"/>
              <a:t> </a:t>
            </a:r>
            <a:r>
              <a:rPr lang="en-US" b="1" dirty="0">
                <a:solidFill>
                  <a:srgbClr val="FF0000"/>
                </a:solidFill>
              </a:rPr>
              <a:t>***</a:t>
            </a:r>
            <a:endParaRPr lang="en-US" dirty="0"/>
          </a:p>
        </p:txBody>
      </p:sp>
      <p:sp>
        <p:nvSpPr>
          <p:cNvPr id="3" name="Content Placeholder 2">
            <a:extLst>
              <a:ext uri="{FF2B5EF4-FFF2-40B4-BE49-F238E27FC236}">
                <a16:creationId xmlns:a16="http://schemas.microsoft.com/office/drawing/2014/main" id="{31446A7A-5C56-4D4F-94CE-B22A16B54656}"/>
              </a:ext>
            </a:extLst>
          </p:cNvPr>
          <p:cNvSpPr>
            <a:spLocks noGrp="1"/>
          </p:cNvSpPr>
          <p:nvPr>
            <p:ph idx="1"/>
          </p:nvPr>
        </p:nvSpPr>
        <p:spPr/>
        <p:txBody>
          <a:bodyPr/>
          <a:lstStyle/>
          <a:p>
            <a:r>
              <a:rPr lang="en-US" dirty="0"/>
              <a:t>Example continued</a:t>
            </a:r>
          </a:p>
        </p:txBody>
      </p:sp>
      <p:grpSp>
        <p:nvGrpSpPr>
          <p:cNvPr id="5" name="Group 4">
            <a:extLst>
              <a:ext uri="{FF2B5EF4-FFF2-40B4-BE49-F238E27FC236}">
                <a16:creationId xmlns:a16="http://schemas.microsoft.com/office/drawing/2014/main" id="{8B85A587-A2B2-4F92-8144-81D5413C847D}"/>
              </a:ext>
            </a:extLst>
          </p:cNvPr>
          <p:cNvGrpSpPr/>
          <p:nvPr/>
        </p:nvGrpSpPr>
        <p:grpSpPr>
          <a:xfrm>
            <a:off x="0" y="2788015"/>
            <a:ext cx="12212204" cy="2849425"/>
            <a:chOff x="0" y="2245090"/>
            <a:chExt cx="12212204" cy="2849425"/>
          </a:xfrm>
        </p:grpSpPr>
        <p:pic>
          <p:nvPicPr>
            <p:cNvPr id="4" name="Picture 3">
              <a:extLst>
                <a:ext uri="{FF2B5EF4-FFF2-40B4-BE49-F238E27FC236}">
                  <a16:creationId xmlns:a16="http://schemas.microsoft.com/office/drawing/2014/main" id="{EB1B3586-B090-482C-BF39-E50F9D7970CC}"/>
                </a:ext>
              </a:extLst>
            </p:cNvPr>
            <p:cNvPicPr>
              <a:picLocks noChangeAspect="1"/>
            </p:cNvPicPr>
            <p:nvPr/>
          </p:nvPicPr>
          <p:blipFill>
            <a:blip r:embed="rId2"/>
            <a:stretch>
              <a:fillRect/>
            </a:stretch>
          </p:blipFill>
          <p:spPr>
            <a:xfrm>
              <a:off x="0" y="3033487"/>
              <a:ext cx="12212204" cy="2061028"/>
            </a:xfrm>
            <a:prstGeom prst="rect">
              <a:avLst/>
            </a:prstGeom>
          </p:spPr>
        </p:pic>
        <p:sp>
          <p:nvSpPr>
            <p:cNvPr id="9" name="Arrow: Down 8">
              <a:extLst>
                <a:ext uri="{FF2B5EF4-FFF2-40B4-BE49-F238E27FC236}">
                  <a16:creationId xmlns:a16="http://schemas.microsoft.com/office/drawing/2014/main" id="{4C149CF0-4B57-48B7-9C0B-80E1B7CE7D09}"/>
                </a:ext>
              </a:extLst>
            </p:cNvPr>
            <p:cNvSpPr/>
            <p:nvPr/>
          </p:nvSpPr>
          <p:spPr>
            <a:xfrm>
              <a:off x="5894302" y="2316020"/>
              <a:ext cx="346841" cy="153495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1783FF-FDF7-4CCC-AEAD-28242DA34D9F}"/>
                </a:ext>
              </a:extLst>
            </p:cNvPr>
            <p:cNvSpPr txBox="1"/>
            <p:nvPr/>
          </p:nvSpPr>
          <p:spPr>
            <a:xfrm>
              <a:off x="6215993" y="2245090"/>
              <a:ext cx="2559270" cy="646331"/>
            </a:xfrm>
            <a:prstGeom prst="rect">
              <a:avLst/>
            </a:prstGeom>
            <a:noFill/>
          </p:spPr>
          <p:txBody>
            <a:bodyPr wrap="square" rtlCol="0">
              <a:spAutoFit/>
            </a:bodyPr>
            <a:lstStyle/>
            <a:p>
              <a:r>
                <a:rPr lang="en-US" b="1" dirty="0"/>
                <a:t>%5f means floating point to 5 levels of accuracy</a:t>
              </a:r>
            </a:p>
          </p:txBody>
        </p:sp>
        <p:sp>
          <p:nvSpPr>
            <p:cNvPr id="11" name="Arrow: Down 10">
              <a:extLst>
                <a:ext uri="{FF2B5EF4-FFF2-40B4-BE49-F238E27FC236}">
                  <a16:creationId xmlns:a16="http://schemas.microsoft.com/office/drawing/2014/main" id="{7CF21061-53E5-4169-B31F-ADD7218C2819}"/>
                </a:ext>
              </a:extLst>
            </p:cNvPr>
            <p:cNvSpPr/>
            <p:nvPr/>
          </p:nvSpPr>
          <p:spPr>
            <a:xfrm>
              <a:off x="4627807" y="2310522"/>
              <a:ext cx="333702" cy="154045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1BBC2F-340D-4F65-9D1D-654ECDB9598C}"/>
                </a:ext>
              </a:extLst>
            </p:cNvPr>
            <p:cNvSpPr txBox="1"/>
            <p:nvPr/>
          </p:nvSpPr>
          <p:spPr>
            <a:xfrm>
              <a:off x="2055397" y="2245090"/>
              <a:ext cx="2559270" cy="369332"/>
            </a:xfrm>
            <a:prstGeom prst="rect">
              <a:avLst/>
            </a:prstGeom>
            <a:noFill/>
          </p:spPr>
          <p:txBody>
            <a:bodyPr wrap="square" rtlCol="0">
              <a:spAutoFit/>
            </a:bodyPr>
            <a:lstStyle/>
            <a:p>
              <a:pPr algn="r"/>
              <a:r>
                <a:rPr lang="en-US" b="1" dirty="0"/>
                <a:t>%d means decimal value</a:t>
              </a:r>
            </a:p>
          </p:txBody>
        </p:sp>
      </p:grpSp>
    </p:spTree>
    <p:extLst>
      <p:ext uri="{BB962C8B-B14F-4D97-AF65-F5344CB8AC3E}">
        <p14:creationId xmlns:p14="http://schemas.microsoft.com/office/powerpoint/2010/main" val="879904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CC20-5A97-4362-8ABA-A9DD2DBDE54F}"/>
              </a:ext>
            </a:extLst>
          </p:cNvPr>
          <p:cNvSpPr>
            <a:spLocks noGrp="1"/>
          </p:cNvSpPr>
          <p:nvPr>
            <p:ph type="title"/>
          </p:nvPr>
        </p:nvSpPr>
        <p:spPr>
          <a:xfrm>
            <a:off x="677334" y="249382"/>
            <a:ext cx="8596668" cy="1030778"/>
          </a:xfrm>
        </p:spPr>
        <p:txBody>
          <a:bodyPr/>
          <a:lstStyle/>
          <a:p>
            <a:pPr algn="ctr"/>
            <a:r>
              <a:rPr lang="en-US" dirty="0"/>
              <a:t>                 Three vi Modes</a:t>
            </a:r>
          </a:p>
        </p:txBody>
      </p:sp>
      <p:pic>
        <p:nvPicPr>
          <p:cNvPr id="2" name="Picture 1">
            <a:extLst>
              <a:ext uri="{FF2B5EF4-FFF2-40B4-BE49-F238E27FC236}">
                <a16:creationId xmlns:a16="http://schemas.microsoft.com/office/drawing/2014/main" id="{4AD05814-0E31-4D25-B073-AAF437CA7E36}"/>
              </a:ext>
            </a:extLst>
          </p:cNvPr>
          <p:cNvPicPr>
            <a:picLocks noChangeAspect="1"/>
          </p:cNvPicPr>
          <p:nvPr/>
        </p:nvPicPr>
        <p:blipFill>
          <a:blip r:embed="rId2"/>
          <a:stretch>
            <a:fillRect/>
          </a:stretch>
        </p:blipFill>
        <p:spPr>
          <a:xfrm>
            <a:off x="2797352" y="909540"/>
            <a:ext cx="6801336" cy="5599902"/>
          </a:xfrm>
          <a:prstGeom prst="rect">
            <a:avLst/>
          </a:prstGeom>
        </p:spPr>
      </p:pic>
    </p:spTree>
    <p:extLst>
      <p:ext uri="{BB962C8B-B14F-4D97-AF65-F5344CB8AC3E}">
        <p14:creationId xmlns:p14="http://schemas.microsoft.com/office/powerpoint/2010/main" val="3266295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8E71-FA91-4201-A6D7-B1896FD381AB}"/>
              </a:ext>
            </a:extLst>
          </p:cNvPr>
          <p:cNvSpPr>
            <a:spLocks noGrp="1"/>
          </p:cNvSpPr>
          <p:nvPr>
            <p:ph type="title"/>
          </p:nvPr>
        </p:nvSpPr>
        <p:spPr/>
        <p:txBody>
          <a:bodyPr>
            <a:normAutofit/>
          </a:bodyPr>
          <a:lstStyle/>
          <a:p>
            <a:r>
              <a:rPr lang="en-US" b="1" dirty="0"/>
              <a:t>‘</a:t>
            </a:r>
            <a:r>
              <a:rPr lang="en-US" b="1" dirty="0" err="1">
                <a:latin typeface="Bahnschrift" panose="020B0502040204020203" pitchFamily="34" charset="0"/>
              </a:rPr>
              <a:t>printf</a:t>
            </a:r>
            <a:r>
              <a:rPr lang="en-US" b="1" dirty="0"/>
              <a:t>’ </a:t>
            </a:r>
            <a:r>
              <a:rPr lang="en-US" dirty="0"/>
              <a:t>Conversion Specifications</a:t>
            </a:r>
          </a:p>
        </p:txBody>
      </p:sp>
      <p:sp>
        <p:nvSpPr>
          <p:cNvPr id="3" name="Content Placeholder 2">
            <a:extLst>
              <a:ext uri="{FF2B5EF4-FFF2-40B4-BE49-F238E27FC236}">
                <a16:creationId xmlns:a16="http://schemas.microsoft.com/office/drawing/2014/main" id="{3ADB35CD-5077-417E-A051-8BFCB150182E}"/>
              </a:ext>
            </a:extLst>
          </p:cNvPr>
          <p:cNvSpPr>
            <a:spLocks noGrp="1"/>
          </p:cNvSpPr>
          <p:nvPr>
            <p:ph idx="1"/>
          </p:nvPr>
        </p:nvSpPr>
        <p:spPr/>
        <p:txBody>
          <a:bodyPr/>
          <a:lstStyle/>
          <a:p>
            <a:r>
              <a:rPr lang="en-US" dirty="0">
                <a:latin typeface="Century Gothic" panose="020B0502020202020204" pitchFamily="34" charset="0"/>
              </a:rPr>
              <a:t>Each conversion specification </a:t>
            </a:r>
            <a:r>
              <a:rPr lang="en-US" b="1" dirty="0">
                <a:solidFill>
                  <a:srgbClr val="FF0000"/>
                </a:solidFill>
                <a:latin typeface="Century Gothic" panose="020B0502020202020204" pitchFamily="34" charset="0"/>
              </a:rPr>
              <a:t>begins with a % </a:t>
            </a:r>
            <a:r>
              <a:rPr lang="en-US" dirty="0">
                <a:latin typeface="Century Gothic" panose="020B0502020202020204" pitchFamily="34" charset="0"/>
              </a:rPr>
              <a:t>and ends with a conversion character</a:t>
            </a:r>
          </a:p>
          <a:p>
            <a:r>
              <a:rPr lang="en-US" b="1" dirty="0">
                <a:solidFill>
                  <a:srgbClr val="FF0000"/>
                </a:solidFill>
                <a:latin typeface="Century Gothic" panose="020B0502020202020204" pitchFamily="34" charset="0"/>
              </a:rPr>
              <a:t>Between the % and the conversion character</a:t>
            </a:r>
            <a:r>
              <a:rPr lang="en-US" dirty="0">
                <a:latin typeface="Century Gothic" panose="020B0502020202020204" pitchFamily="34" charset="0"/>
              </a:rPr>
              <a:t>, there may be, in order:</a:t>
            </a:r>
          </a:p>
        </p:txBody>
      </p:sp>
      <p:graphicFrame>
        <p:nvGraphicFramePr>
          <p:cNvPr id="4" name="Table 3">
            <a:extLst>
              <a:ext uri="{FF2B5EF4-FFF2-40B4-BE49-F238E27FC236}">
                <a16:creationId xmlns:a16="http://schemas.microsoft.com/office/drawing/2014/main" id="{3BD1B045-F30B-4AFD-B3A2-65E018DA635D}"/>
              </a:ext>
            </a:extLst>
          </p:cNvPr>
          <p:cNvGraphicFramePr>
            <a:graphicFrameLocks noGrp="1"/>
          </p:cNvGraphicFramePr>
          <p:nvPr>
            <p:extLst>
              <p:ext uri="{D42A27DB-BD31-4B8C-83A1-F6EECF244321}">
                <p14:modId xmlns:p14="http://schemas.microsoft.com/office/powerpoint/2010/main" val="1666600372"/>
              </p:ext>
            </p:extLst>
          </p:nvPr>
        </p:nvGraphicFramePr>
        <p:xfrm>
          <a:off x="522514" y="2823815"/>
          <a:ext cx="10831286" cy="3669060"/>
        </p:xfrm>
        <a:graphic>
          <a:graphicData uri="http://schemas.openxmlformats.org/drawingml/2006/table">
            <a:tbl>
              <a:tblPr firstRow="1" bandRow="1">
                <a:tableStyleId>{0505E3EF-67EA-436B-97B2-0124C06EBD24}</a:tableStyleId>
              </a:tblPr>
              <a:tblGrid>
                <a:gridCol w="1127979">
                  <a:extLst>
                    <a:ext uri="{9D8B030D-6E8A-4147-A177-3AD203B41FA5}">
                      <a16:colId xmlns:a16="http://schemas.microsoft.com/office/drawing/2014/main" val="2940907263"/>
                    </a:ext>
                  </a:extLst>
                </a:gridCol>
                <a:gridCol w="9703307">
                  <a:extLst>
                    <a:ext uri="{9D8B030D-6E8A-4147-A177-3AD203B41FA5}">
                      <a16:colId xmlns:a16="http://schemas.microsoft.com/office/drawing/2014/main" val="1936634371"/>
                    </a:ext>
                  </a:extLst>
                </a:gridCol>
              </a:tblGrid>
              <a:tr h="400960">
                <a:tc>
                  <a:txBody>
                    <a:bodyPr/>
                    <a:lstStyle/>
                    <a:p>
                      <a:r>
                        <a:rPr lang="en-US" b="0" dirty="0">
                          <a:latin typeface="Bahnschrift" panose="020B0502040204020203" pitchFamily="34" charset="0"/>
                        </a:rPr>
                        <a:t>-</a:t>
                      </a:r>
                    </a:p>
                  </a:txBody>
                  <a:tcPr/>
                </a:tc>
                <a:tc>
                  <a:txBody>
                    <a:bodyPr/>
                    <a:lstStyle/>
                    <a:p>
                      <a:r>
                        <a:rPr lang="en-US" b="0" dirty="0">
                          <a:latin typeface="Century Gothic" panose="020B0502020202020204" pitchFamily="34" charset="0"/>
                        </a:rPr>
                        <a:t>A minus sign tells printf to </a:t>
                      </a:r>
                      <a:r>
                        <a:rPr lang="en-US" b="1" dirty="0">
                          <a:solidFill>
                            <a:srgbClr val="0070C0"/>
                          </a:solidFill>
                          <a:latin typeface="Century Gothic" panose="020B0502020202020204" pitchFamily="34" charset="0"/>
                        </a:rPr>
                        <a:t>left-adjust</a:t>
                      </a:r>
                      <a:r>
                        <a:rPr lang="en-US" b="0" dirty="0">
                          <a:latin typeface="Century Gothic" panose="020B0502020202020204" pitchFamily="34" charset="0"/>
                        </a:rPr>
                        <a:t> the conversion of the argument; </a:t>
                      </a:r>
                      <a:r>
                        <a:rPr lang="en-US" b="1" dirty="0">
                          <a:solidFill>
                            <a:srgbClr val="FF0000"/>
                          </a:solidFill>
                          <a:latin typeface="Century Gothic" panose="020B0502020202020204" pitchFamily="34" charset="0"/>
                        </a:rPr>
                        <a:t>normal is right</a:t>
                      </a:r>
                      <a:r>
                        <a:rPr lang="en-US" b="0" dirty="0">
                          <a:latin typeface="Century Gothic" panose="020B0502020202020204" pitchFamily="34" charset="0"/>
                        </a:rPr>
                        <a:t>.</a:t>
                      </a:r>
                    </a:p>
                  </a:txBody>
                  <a:tcPr/>
                </a:tc>
                <a:extLst>
                  <a:ext uri="{0D108BD9-81ED-4DB2-BD59-A6C34878D82A}">
                    <a16:rowId xmlns:a16="http://schemas.microsoft.com/office/drawing/2014/main" val="3090562798"/>
                  </a:ext>
                </a:extLst>
              </a:tr>
              <a:tr h="840369">
                <a:tc>
                  <a:txBody>
                    <a:bodyPr/>
                    <a:lstStyle/>
                    <a:p>
                      <a:r>
                        <a:rPr lang="en-US" dirty="0">
                          <a:latin typeface="Bahnschrift" panose="020B0502040204020203" pitchFamily="34" charset="0"/>
                        </a:rPr>
                        <a:t>number</a:t>
                      </a:r>
                    </a:p>
                  </a:txBody>
                  <a:tcPr/>
                </a:tc>
                <a:tc>
                  <a:txBody>
                    <a:bodyPr/>
                    <a:lstStyle/>
                    <a:p>
                      <a:r>
                        <a:rPr lang="en-US" dirty="0">
                          <a:latin typeface="Century Gothic" panose="020B0502020202020204" pitchFamily="34" charset="0"/>
                        </a:rPr>
                        <a:t>An integer that specifies field width; printf will print a conversion of ARGUMENT in a field at least number characters wide.  If necessary, it will be padded on the left (or right, if left-adjustment is called for) to make up the field width.</a:t>
                      </a:r>
                    </a:p>
                  </a:txBody>
                  <a:tcPr/>
                </a:tc>
                <a:extLst>
                  <a:ext uri="{0D108BD9-81ED-4DB2-BD59-A6C34878D82A}">
                    <a16:rowId xmlns:a16="http://schemas.microsoft.com/office/drawing/2014/main" val="2861354617"/>
                  </a:ext>
                </a:extLst>
              </a:tr>
              <a:tr h="593201">
                <a:tc>
                  <a:txBody>
                    <a:bodyPr/>
                    <a:lstStyle/>
                    <a:p>
                      <a:r>
                        <a:rPr lang="en-US" dirty="0">
                          <a:latin typeface="Bahnschrift" panose="020B0502040204020203" pitchFamily="34" charset="0"/>
                        </a:rPr>
                        <a:t>.</a:t>
                      </a:r>
                    </a:p>
                  </a:txBody>
                  <a:tcPr/>
                </a:tc>
                <a:tc>
                  <a:txBody>
                    <a:bodyPr/>
                    <a:lstStyle/>
                    <a:p>
                      <a:r>
                        <a:rPr lang="en-US" dirty="0">
                          <a:latin typeface="Century Gothic" panose="020B0502020202020204" pitchFamily="34" charset="0"/>
                        </a:rPr>
                        <a:t>A period, which separates the field width from the precision.  The field is not expanded when the text is longer, the text is truncated instead.</a:t>
                      </a:r>
                    </a:p>
                  </a:txBody>
                  <a:tcPr/>
                </a:tc>
                <a:extLst>
                  <a:ext uri="{0D108BD9-81ED-4DB2-BD59-A6C34878D82A}">
                    <a16:rowId xmlns:a16="http://schemas.microsoft.com/office/drawing/2014/main" val="3453482678"/>
                  </a:ext>
                </a:extLst>
              </a:tr>
              <a:tr h="840369">
                <a:tc>
                  <a:txBody>
                    <a:bodyPr/>
                    <a:lstStyle/>
                    <a:p>
                      <a:r>
                        <a:rPr lang="en-US" dirty="0">
                          <a:latin typeface="Bahnschrift" panose="020B0502040204020203" pitchFamily="34" charset="0"/>
                        </a:rPr>
                        <a:t>number</a:t>
                      </a:r>
                    </a:p>
                  </a:txBody>
                  <a:tcPr/>
                </a:tc>
                <a:tc>
                  <a:txBody>
                    <a:bodyPr/>
                    <a:lstStyle/>
                    <a:p>
                      <a:r>
                        <a:rPr lang="en-US" dirty="0">
                          <a:latin typeface="Century Gothic" panose="020B0502020202020204" pitchFamily="34" charset="0"/>
                        </a:rPr>
                        <a:t>An integer, the precision, which specifies the maximum number of characters to be printed from a string, or the number of digits after the decimal point of a floating-point value, or the minimum number of digits for an integer.</a:t>
                      </a:r>
                    </a:p>
                  </a:txBody>
                  <a:tcPr/>
                </a:tc>
                <a:extLst>
                  <a:ext uri="{0D108BD9-81ED-4DB2-BD59-A6C34878D82A}">
                    <a16:rowId xmlns:a16="http://schemas.microsoft.com/office/drawing/2014/main" val="426806097"/>
                  </a:ext>
                </a:extLst>
              </a:tr>
              <a:tr h="593201">
                <a:tc>
                  <a:txBody>
                    <a:bodyPr/>
                    <a:lstStyle/>
                    <a:p>
                      <a:r>
                        <a:rPr lang="en-US" b="1" dirty="0">
                          <a:latin typeface="Bahnschrift" panose="020B0502040204020203" pitchFamily="34" charset="0"/>
                        </a:rPr>
                        <a:t>h</a:t>
                      </a:r>
                      <a:r>
                        <a:rPr lang="en-US" b="0" dirty="0">
                          <a:latin typeface="Bahnschrift" panose="020B0502040204020203" pitchFamily="34" charset="0"/>
                        </a:rPr>
                        <a:t> or </a:t>
                      </a:r>
                      <a:r>
                        <a:rPr lang="en-US" b="1" dirty="0">
                          <a:latin typeface="Bahnschrift" panose="020B0502040204020203" pitchFamily="34" charset="0"/>
                        </a:rPr>
                        <a:t>l</a:t>
                      </a:r>
                    </a:p>
                  </a:txBody>
                  <a:tcPr/>
                </a:tc>
                <a:tc>
                  <a:txBody>
                    <a:bodyPr/>
                    <a:lstStyle/>
                    <a:p>
                      <a:r>
                        <a:rPr lang="en-US" dirty="0">
                          <a:latin typeface="Century Gothic" panose="020B0502020202020204" pitchFamily="34" charset="0"/>
                        </a:rPr>
                        <a:t>These differentiate between a short and a long integer, respectively, and are generally only needed for computer programming.</a:t>
                      </a:r>
                    </a:p>
                  </a:txBody>
                  <a:tcPr/>
                </a:tc>
                <a:extLst>
                  <a:ext uri="{0D108BD9-81ED-4DB2-BD59-A6C34878D82A}">
                    <a16:rowId xmlns:a16="http://schemas.microsoft.com/office/drawing/2014/main" val="281792291"/>
                  </a:ext>
                </a:extLst>
              </a:tr>
              <a:tr h="400960">
                <a:tc>
                  <a:txBody>
                    <a:bodyPr/>
                    <a:lstStyle/>
                    <a:p>
                      <a:r>
                        <a:rPr lang="en-US" b="1" dirty="0">
                          <a:latin typeface="Bahnschrift" panose="020B0502040204020203" pitchFamily="34" charset="0"/>
                        </a:rPr>
                        <a:t>*</a:t>
                      </a:r>
                    </a:p>
                  </a:txBody>
                  <a:tcPr/>
                </a:tc>
                <a:tc>
                  <a:txBody>
                    <a:bodyPr/>
                    <a:lstStyle/>
                    <a:p>
                      <a:r>
                        <a:rPr lang="en-US" dirty="0">
                          <a:latin typeface="Century Gothic" panose="020B0502020202020204" pitchFamily="34" charset="0"/>
                        </a:rPr>
                        <a:t>The width is given as an argument before the string or number; * </a:t>
                      </a:r>
                      <a:r>
                        <a:rPr lang="en-US" b="1" dirty="0">
                          <a:solidFill>
                            <a:srgbClr val="0070C0"/>
                          </a:solidFill>
                          <a:latin typeface="Century Gothic" panose="020B0502020202020204" pitchFamily="34" charset="0"/>
                        </a:rPr>
                        <a:t>corresponds to “20”</a:t>
                      </a:r>
                      <a:r>
                        <a:rPr lang="en-US" dirty="0">
                          <a:latin typeface="Century Gothic" panose="020B0502020202020204" pitchFamily="34" charset="0"/>
                        </a:rPr>
                        <a:t>.</a:t>
                      </a:r>
                    </a:p>
                  </a:txBody>
                  <a:tcPr/>
                </a:tc>
                <a:extLst>
                  <a:ext uri="{0D108BD9-81ED-4DB2-BD59-A6C34878D82A}">
                    <a16:rowId xmlns:a16="http://schemas.microsoft.com/office/drawing/2014/main" val="66824326"/>
                  </a:ext>
                </a:extLst>
              </a:tr>
            </a:tbl>
          </a:graphicData>
        </a:graphic>
      </p:graphicFrame>
    </p:spTree>
    <p:extLst>
      <p:ext uri="{BB962C8B-B14F-4D97-AF65-F5344CB8AC3E}">
        <p14:creationId xmlns:p14="http://schemas.microsoft.com/office/powerpoint/2010/main" val="2638544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917C-B90C-4A20-B55E-059009B67BB1}"/>
              </a:ext>
            </a:extLst>
          </p:cNvPr>
          <p:cNvSpPr>
            <a:spLocks noGrp="1"/>
          </p:cNvSpPr>
          <p:nvPr>
            <p:ph type="title"/>
          </p:nvPr>
        </p:nvSpPr>
        <p:spPr/>
        <p:txBody>
          <a:bodyPr>
            <a:normAutofit/>
          </a:bodyPr>
          <a:lstStyle/>
          <a:p>
            <a:r>
              <a:rPr lang="en-US" b="1" dirty="0"/>
              <a:t>‘</a:t>
            </a:r>
            <a:r>
              <a:rPr lang="en-US" b="1" dirty="0" err="1">
                <a:latin typeface="Bahnschrift" panose="020B0502040204020203" pitchFamily="34" charset="0"/>
              </a:rPr>
              <a:t>printf</a:t>
            </a:r>
            <a:r>
              <a:rPr lang="en-US" b="1" dirty="0"/>
              <a:t>’ </a:t>
            </a:r>
            <a:r>
              <a:rPr lang="en-US" dirty="0"/>
              <a:t>Conversion Specifications</a:t>
            </a:r>
          </a:p>
        </p:txBody>
      </p:sp>
      <p:sp>
        <p:nvSpPr>
          <p:cNvPr id="3" name="Content Placeholder 2">
            <a:extLst>
              <a:ext uri="{FF2B5EF4-FFF2-40B4-BE49-F238E27FC236}">
                <a16:creationId xmlns:a16="http://schemas.microsoft.com/office/drawing/2014/main" id="{1C551F64-A331-4437-BA12-FCB54EECE786}"/>
              </a:ext>
            </a:extLst>
          </p:cNvPr>
          <p:cNvSpPr>
            <a:spLocks noGrp="1"/>
          </p:cNvSpPr>
          <p:nvPr>
            <p:ph idx="1"/>
          </p:nvPr>
        </p:nvSpPr>
        <p:spPr/>
        <p:txBody>
          <a:bodyPr/>
          <a:lstStyle/>
          <a:p>
            <a:pPr marL="0" indent="0">
              <a:buNone/>
            </a:pPr>
            <a:r>
              <a:rPr lang="en-US" dirty="0"/>
              <a:t> </a:t>
            </a:r>
          </a:p>
        </p:txBody>
      </p:sp>
      <p:graphicFrame>
        <p:nvGraphicFramePr>
          <p:cNvPr id="4" name="Table 3">
            <a:extLst>
              <a:ext uri="{FF2B5EF4-FFF2-40B4-BE49-F238E27FC236}">
                <a16:creationId xmlns:a16="http://schemas.microsoft.com/office/drawing/2014/main" id="{92F5AE3F-ADAC-40B5-9474-FE88C7A9FCA9}"/>
              </a:ext>
            </a:extLst>
          </p:cNvPr>
          <p:cNvGraphicFramePr>
            <a:graphicFrameLocks noGrp="1"/>
          </p:cNvGraphicFramePr>
          <p:nvPr>
            <p:extLst>
              <p:ext uri="{D42A27DB-BD31-4B8C-83A1-F6EECF244321}">
                <p14:modId xmlns:p14="http://schemas.microsoft.com/office/powerpoint/2010/main" val="517784192"/>
              </p:ext>
            </p:extLst>
          </p:nvPr>
        </p:nvGraphicFramePr>
        <p:xfrm>
          <a:off x="838200" y="2331666"/>
          <a:ext cx="10515600" cy="2402840"/>
        </p:xfrm>
        <a:graphic>
          <a:graphicData uri="http://schemas.openxmlformats.org/drawingml/2006/table">
            <a:tbl>
              <a:tblPr firstRow="1" bandRow="1">
                <a:tableStyleId>{0505E3EF-67EA-436B-97B2-0124C06EBD24}</a:tableStyleId>
              </a:tblPr>
              <a:tblGrid>
                <a:gridCol w="1095103">
                  <a:extLst>
                    <a:ext uri="{9D8B030D-6E8A-4147-A177-3AD203B41FA5}">
                      <a16:colId xmlns:a16="http://schemas.microsoft.com/office/drawing/2014/main" val="2940907263"/>
                    </a:ext>
                  </a:extLst>
                </a:gridCol>
                <a:gridCol w="9420497">
                  <a:extLst>
                    <a:ext uri="{9D8B030D-6E8A-4147-A177-3AD203B41FA5}">
                      <a16:colId xmlns:a16="http://schemas.microsoft.com/office/drawing/2014/main" val="1936634371"/>
                    </a:ext>
                  </a:extLst>
                </a:gridCol>
              </a:tblGrid>
              <a:tr h="370840">
                <a:tc>
                  <a:txBody>
                    <a:bodyPr/>
                    <a:lstStyle/>
                    <a:p>
                      <a:r>
                        <a:rPr lang="en-US" b="0" dirty="0">
                          <a:latin typeface="Bahnschrift" panose="020B0502040204020203" pitchFamily="34" charset="0"/>
                        </a:rPr>
                        <a:t>0</a:t>
                      </a:r>
                    </a:p>
                  </a:txBody>
                  <a:tcPr/>
                </a:tc>
                <a:tc>
                  <a:txBody>
                    <a:bodyPr/>
                    <a:lstStyle/>
                    <a:p>
                      <a:r>
                        <a:rPr lang="en-US" b="0" dirty="0">
                          <a:latin typeface="Century Gothic" panose="020B0502020202020204" pitchFamily="34" charset="0"/>
                        </a:rPr>
                        <a:t>Pads numbers with zeros, not spaces</a:t>
                      </a:r>
                    </a:p>
                  </a:txBody>
                  <a:tcPr/>
                </a:tc>
                <a:extLst>
                  <a:ext uri="{0D108BD9-81ED-4DB2-BD59-A6C34878D82A}">
                    <a16:rowId xmlns:a16="http://schemas.microsoft.com/office/drawing/2014/main" val="3090562798"/>
                  </a:ext>
                </a:extLst>
              </a:tr>
              <a:tr h="370840">
                <a:tc>
                  <a:txBody>
                    <a:bodyPr/>
                    <a:lstStyle/>
                    <a:p>
                      <a:r>
                        <a:rPr lang="en-US" dirty="0">
                          <a:latin typeface="Bahnschrift" panose="020B0502040204020203" pitchFamily="34" charset="0"/>
                        </a:rPr>
                        <a:t>&lt;space&gt;</a:t>
                      </a:r>
                    </a:p>
                  </a:txBody>
                  <a:tcPr/>
                </a:tc>
                <a:tc>
                  <a:txBody>
                    <a:bodyPr/>
                    <a:lstStyle/>
                    <a:p>
                      <a:r>
                        <a:rPr lang="en-US" dirty="0">
                          <a:latin typeface="Century Gothic" panose="020B0502020202020204" pitchFamily="34" charset="0"/>
                        </a:rPr>
                        <a:t>Pad a positive number with a space, where a minus (-) is for negative numbers</a:t>
                      </a:r>
                    </a:p>
                  </a:txBody>
                  <a:tcPr/>
                </a:tc>
                <a:extLst>
                  <a:ext uri="{0D108BD9-81ED-4DB2-BD59-A6C34878D82A}">
                    <a16:rowId xmlns:a16="http://schemas.microsoft.com/office/drawing/2014/main" val="2861354617"/>
                  </a:ext>
                </a:extLst>
              </a:tr>
              <a:tr h="370840">
                <a:tc>
                  <a:txBody>
                    <a:bodyPr/>
                    <a:lstStyle/>
                    <a:p>
                      <a:r>
                        <a:rPr lang="en-US" dirty="0">
                          <a:latin typeface="Bahnschrift" panose="020B0502040204020203" pitchFamily="34" charset="0"/>
                        </a:rPr>
                        <a:t>+</a:t>
                      </a:r>
                    </a:p>
                  </a:txBody>
                  <a:tcPr/>
                </a:tc>
                <a:tc>
                  <a:txBody>
                    <a:bodyPr/>
                    <a:lstStyle/>
                    <a:p>
                      <a:r>
                        <a:rPr lang="en-US" dirty="0">
                          <a:latin typeface="Century Gothic" panose="020B0502020202020204" pitchFamily="34" charset="0"/>
                        </a:rPr>
                        <a:t>Prints all numbers signed (+) for positive and (-) for negative numbers</a:t>
                      </a:r>
                    </a:p>
                  </a:txBody>
                  <a:tcPr/>
                </a:tc>
                <a:extLst>
                  <a:ext uri="{0D108BD9-81ED-4DB2-BD59-A6C34878D82A}">
                    <a16:rowId xmlns:a16="http://schemas.microsoft.com/office/drawing/2014/main" val="3453482678"/>
                  </a:ext>
                </a:extLst>
              </a:tr>
              <a:tr h="370840">
                <a:tc>
                  <a:txBody>
                    <a:bodyPr/>
                    <a:lstStyle/>
                    <a:p>
                      <a:r>
                        <a:rPr lang="en-US" dirty="0">
                          <a:latin typeface="Bahnschrift" panose="020B0502040204020203" pitchFamily="34" charset="0"/>
                        </a:rPr>
                        <a:t>&lt;N&gt;</a:t>
                      </a:r>
                    </a:p>
                  </a:txBody>
                  <a:tcPr/>
                </a:tc>
                <a:tc>
                  <a:txBody>
                    <a:bodyPr/>
                    <a:lstStyle/>
                    <a:p>
                      <a:r>
                        <a:rPr lang="en-US" dirty="0">
                          <a:latin typeface="Century Gothic" panose="020B0502020202020204" pitchFamily="34" charset="0"/>
                        </a:rPr>
                        <a:t>Any number: specified the </a:t>
                      </a:r>
                      <a:r>
                        <a:rPr lang="en-US" b="1" dirty="0">
                          <a:solidFill>
                            <a:srgbClr val="0070C0"/>
                          </a:solidFill>
                          <a:latin typeface="Century Gothic" panose="020B0502020202020204" pitchFamily="34" charset="0"/>
                        </a:rPr>
                        <a:t>minimum field width</a:t>
                      </a:r>
                      <a:r>
                        <a:rPr lang="en-US" dirty="0">
                          <a:latin typeface="Century Gothic" panose="020B0502020202020204" pitchFamily="34" charset="0"/>
                        </a:rPr>
                        <a:t>, if the text is shorted, it’s padded with spaces, if longer then the field is expanded.</a:t>
                      </a:r>
                    </a:p>
                  </a:txBody>
                  <a:tcPr/>
                </a:tc>
                <a:extLst>
                  <a:ext uri="{0D108BD9-81ED-4DB2-BD59-A6C34878D82A}">
                    <a16:rowId xmlns:a16="http://schemas.microsoft.com/office/drawing/2014/main" val="426806097"/>
                  </a:ext>
                </a:extLst>
              </a:tr>
              <a:tr h="370840">
                <a:tc>
                  <a:txBody>
                    <a:bodyPr/>
                    <a:lstStyle/>
                    <a:p>
                      <a:endParaRPr lang="en-US" b="1" dirty="0"/>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281792291"/>
                  </a:ext>
                </a:extLst>
              </a:tr>
              <a:tr h="370840">
                <a:tc>
                  <a:txBody>
                    <a:bodyPr/>
                    <a:lstStyle/>
                    <a:p>
                      <a:endParaRPr lang="en-US" b="1" dirty="0"/>
                    </a:p>
                  </a:txBody>
                  <a:tcPr/>
                </a:tc>
                <a:tc>
                  <a:txBody>
                    <a:bodyPr/>
                    <a:lstStyle/>
                    <a:p>
                      <a:endParaRPr lang="en-US" dirty="0"/>
                    </a:p>
                  </a:txBody>
                  <a:tcPr/>
                </a:tc>
                <a:extLst>
                  <a:ext uri="{0D108BD9-81ED-4DB2-BD59-A6C34878D82A}">
                    <a16:rowId xmlns:a16="http://schemas.microsoft.com/office/drawing/2014/main" val="66824326"/>
                  </a:ext>
                </a:extLst>
              </a:tr>
            </a:tbl>
          </a:graphicData>
        </a:graphic>
      </p:graphicFrame>
    </p:spTree>
    <p:extLst>
      <p:ext uri="{BB962C8B-B14F-4D97-AF65-F5344CB8AC3E}">
        <p14:creationId xmlns:p14="http://schemas.microsoft.com/office/powerpoint/2010/main" val="3269567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A939-6A9D-495B-9F3C-2D2DBE3381E2}"/>
              </a:ext>
            </a:extLst>
          </p:cNvPr>
          <p:cNvSpPr>
            <a:spLocks noGrp="1"/>
          </p:cNvSpPr>
          <p:nvPr>
            <p:ph type="title"/>
          </p:nvPr>
        </p:nvSpPr>
        <p:spPr/>
        <p:txBody>
          <a:bodyPr/>
          <a:lstStyle/>
          <a:p>
            <a:r>
              <a:rPr lang="en-US" b="1" dirty="0"/>
              <a:t>‘</a:t>
            </a:r>
            <a:r>
              <a:rPr lang="en-US" b="1" dirty="0" err="1">
                <a:latin typeface="Bahnschrift" panose="020B0502040204020203" pitchFamily="34" charset="0"/>
              </a:rPr>
              <a:t>printf</a:t>
            </a:r>
            <a:r>
              <a:rPr lang="en-US" b="1" dirty="0"/>
              <a:t>’ </a:t>
            </a:r>
            <a:r>
              <a:rPr lang="en-US" dirty="0"/>
              <a:t>Command</a:t>
            </a:r>
            <a:endParaRPr lang="en-US" b="1" dirty="0"/>
          </a:p>
        </p:txBody>
      </p:sp>
      <p:sp>
        <p:nvSpPr>
          <p:cNvPr id="3" name="Content Placeholder 2">
            <a:extLst>
              <a:ext uri="{FF2B5EF4-FFF2-40B4-BE49-F238E27FC236}">
                <a16:creationId xmlns:a16="http://schemas.microsoft.com/office/drawing/2014/main" id="{AB405D85-6141-40C1-A3B9-74E0008C19FA}"/>
              </a:ext>
            </a:extLst>
          </p:cNvPr>
          <p:cNvSpPr>
            <a:spLocks noGrp="1"/>
          </p:cNvSpPr>
          <p:nvPr>
            <p:ph idx="1"/>
          </p:nvPr>
        </p:nvSpPr>
        <p:spPr/>
        <p:txBody>
          <a:bodyPr/>
          <a:lstStyle/>
          <a:p>
            <a:r>
              <a:rPr lang="en-US" dirty="0"/>
              <a:t>‘</a:t>
            </a:r>
            <a:r>
              <a:rPr lang="en-US" b="1" dirty="0"/>
              <a:t>printf</a:t>
            </a:r>
            <a:r>
              <a:rPr lang="en-US" dirty="0"/>
              <a:t>’ requires the </a:t>
            </a:r>
            <a:r>
              <a:rPr lang="en-US" b="1" dirty="0">
                <a:solidFill>
                  <a:srgbClr val="FF0000"/>
                </a:solidFill>
              </a:rPr>
              <a:t>number of conversion strings to match the number of ARGUMENTS</a:t>
            </a:r>
            <a:r>
              <a:rPr lang="en-US" dirty="0"/>
              <a:t>; </a:t>
            </a:r>
            <a:br>
              <a:rPr lang="en-US" dirty="0"/>
            </a:br>
            <a:r>
              <a:rPr lang="en-US" dirty="0"/>
              <a:t>it maps them one-to-one and expects to find exactly one ARGUMENT for each conversion string</a:t>
            </a:r>
          </a:p>
          <a:p>
            <a:r>
              <a:rPr lang="en-US" dirty="0"/>
              <a:t>Conversion strings are </a:t>
            </a:r>
            <a:r>
              <a:rPr lang="en-US" b="1" dirty="0">
                <a:solidFill>
                  <a:srgbClr val="FF0000"/>
                </a:solidFill>
              </a:rPr>
              <a:t>ALWAYS interpreted from left to right</a:t>
            </a:r>
          </a:p>
          <a:p>
            <a:r>
              <a:rPr lang="en-US" dirty="0"/>
              <a:t>‘</a:t>
            </a:r>
            <a:r>
              <a:rPr lang="en-US" b="1" dirty="0"/>
              <a:t>printf</a:t>
            </a:r>
            <a:r>
              <a:rPr lang="en-US" dirty="0"/>
              <a:t>’ is the </a:t>
            </a:r>
            <a:r>
              <a:rPr lang="en-US" b="1" dirty="0">
                <a:solidFill>
                  <a:srgbClr val="FF0000"/>
                </a:solidFill>
              </a:rPr>
              <a:t>successor for ‘echo’ </a:t>
            </a:r>
            <a:r>
              <a:rPr lang="en-US" dirty="0"/>
              <a:t>and has far more features</a:t>
            </a:r>
          </a:p>
        </p:txBody>
      </p:sp>
    </p:spTree>
    <p:extLst>
      <p:ext uri="{BB962C8B-B14F-4D97-AF65-F5344CB8AC3E}">
        <p14:creationId xmlns:p14="http://schemas.microsoft.com/office/powerpoint/2010/main" val="1218680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7A241-D12A-418B-A21A-EFF9D6C1074C}"/>
              </a:ext>
            </a:extLst>
          </p:cNvPr>
          <p:cNvSpPr>
            <a:spLocks noGrp="1"/>
          </p:cNvSpPr>
          <p:nvPr>
            <p:ph type="title"/>
          </p:nvPr>
        </p:nvSpPr>
        <p:spPr/>
        <p:txBody>
          <a:bodyPr>
            <a:normAutofit fontScale="90000"/>
          </a:bodyPr>
          <a:lstStyle/>
          <a:p>
            <a:r>
              <a:rPr lang="en-US" b="1" dirty="0"/>
              <a:t>‘</a:t>
            </a:r>
            <a:r>
              <a:rPr lang="en-US" b="1" dirty="0" err="1">
                <a:latin typeface="Bahnschrift" panose="020B0502040204020203" pitchFamily="34" charset="0"/>
              </a:rPr>
              <a:t>printf</a:t>
            </a:r>
            <a:r>
              <a:rPr lang="en-US" b="1" dirty="0"/>
              <a:t>’ </a:t>
            </a:r>
            <a:r>
              <a:rPr lang="en-US" dirty="0"/>
              <a:t>Command</a:t>
            </a:r>
            <a:br>
              <a:rPr lang="en-US" b="1" dirty="0"/>
            </a:br>
            <a:br>
              <a:rPr lang="en-US" b="1" dirty="0"/>
            </a:br>
            <a:endParaRPr lang="en-US" dirty="0"/>
          </a:p>
        </p:txBody>
      </p:sp>
      <p:sp>
        <p:nvSpPr>
          <p:cNvPr id="3" name="Content Placeholder 2">
            <a:extLst>
              <a:ext uri="{FF2B5EF4-FFF2-40B4-BE49-F238E27FC236}">
                <a16:creationId xmlns:a16="http://schemas.microsoft.com/office/drawing/2014/main" id="{29516D58-1E7F-4206-9899-675966E5AD0F}"/>
              </a:ext>
            </a:extLst>
          </p:cNvPr>
          <p:cNvSpPr>
            <a:spLocks noGrp="1"/>
          </p:cNvSpPr>
          <p:nvPr>
            <p:ph idx="1"/>
          </p:nvPr>
        </p:nvSpPr>
        <p:spPr/>
        <p:txBody>
          <a:bodyPr/>
          <a:lstStyle/>
          <a:p>
            <a:r>
              <a:rPr lang="en-US" dirty="0"/>
              <a:t>The conversion characters themselves tell </a:t>
            </a:r>
            <a:r>
              <a:rPr lang="en-US" dirty="0" err="1"/>
              <a:t>printf</a:t>
            </a:r>
            <a:r>
              <a:rPr lang="en-US" dirty="0"/>
              <a:t> what kind of argument to expect:</a:t>
            </a:r>
          </a:p>
        </p:txBody>
      </p:sp>
      <p:graphicFrame>
        <p:nvGraphicFramePr>
          <p:cNvPr id="4" name="Table 3">
            <a:extLst>
              <a:ext uri="{FF2B5EF4-FFF2-40B4-BE49-F238E27FC236}">
                <a16:creationId xmlns:a16="http://schemas.microsoft.com/office/drawing/2014/main" id="{2633E97F-95FF-4A9C-BB80-9FF0900569B7}"/>
              </a:ext>
            </a:extLst>
          </p:cNvPr>
          <p:cNvGraphicFramePr>
            <a:graphicFrameLocks noGrp="1"/>
          </p:cNvGraphicFramePr>
          <p:nvPr/>
        </p:nvGraphicFramePr>
        <p:xfrm>
          <a:off x="1138620" y="2341703"/>
          <a:ext cx="9886731" cy="4079240"/>
        </p:xfrm>
        <a:graphic>
          <a:graphicData uri="http://schemas.openxmlformats.org/drawingml/2006/table">
            <a:tbl>
              <a:tblPr firstRow="1" bandRow="1">
                <a:tableStyleId>{5C22544A-7EE6-4342-B048-85BDC9FD1C3A}</a:tableStyleId>
              </a:tblPr>
              <a:tblGrid>
                <a:gridCol w="2350814">
                  <a:extLst>
                    <a:ext uri="{9D8B030D-6E8A-4147-A177-3AD203B41FA5}">
                      <a16:colId xmlns:a16="http://schemas.microsoft.com/office/drawing/2014/main" val="1786459549"/>
                    </a:ext>
                  </a:extLst>
                </a:gridCol>
                <a:gridCol w="7535917">
                  <a:extLst>
                    <a:ext uri="{9D8B030D-6E8A-4147-A177-3AD203B41FA5}">
                      <a16:colId xmlns:a16="http://schemas.microsoft.com/office/drawing/2014/main" val="3494963974"/>
                    </a:ext>
                  </a:extLst>
                </a:gridCol>
              </a:tblGrid>
              <a:tr h="370840">
                <a:tc>
                  <a:txBody>
                    <a:bodyPr/>
                    <a:lstStyle/>
                    <a:p>
                      <a:r>
                        <a:rPr lang="en-US" dirty="0"/>
                        <a:t>Conversion Character</a:t>
                      </a:r>
                    </a:p>
                  </a:txBody>
                  <a:tcPr/>
                </a:tc>
                <a:tc>
                  <a:txBody>
                    <a:bodyPr/>
                    <a:lstStyle/>
                    <a:p>
                      <a:r>
                        <a:rPr lang="en-US" dirty="0"/>
                        <a:t>Argument Type</a:t>
                      </a:r>
                    </a:p>
                  </a:txBody>
                  <a:tcPr/>
                </a:tc>
                <a:extLst>
                  <a:ext uri="{0D108BD9-81ED-4DB2-BD59-A6C34878D82A}">
                    <a16:rowId xmlns:a16="http://schemas.microsoft.com/office/drawing/2014/main" val="925311577"/>
                  </a:ext>
                </a:extLst>
              </a:tr>
              <a:tr h="370840">
                <a:tc>
                  <a:txBody>
                    <a:bodyPr/>
                    <a:lstStyle/>
                    <a:p>
                      <a:r>
                        <a:rPr lang="en-US" dirty="0"/>
                        <a:t>d, I</a:t>
                      </a:r>
                    </a:p>
                  </a:txBody>
                  <a:tcPr/>
                </a:tc>
                <a:tc>
                  <a:txBody>
                    <a:bodyPr/>
                    <a:lstStyle/>
                    <a:p>
                      <a:r>
                        <a:rPr lang="en-US" b="1" dirty="0">
                          <a:solidFill>
                            <a:srgbClr val="FF0000"/>
                          </a:solidFill>
                        </a:rPr>
                        <a:t>An integer, expressed as a decimal number</a:t>
                      </a:r>
                      <a:r>
                        <a:rPr lang="en-US" dirty="0"/>
                        <a:t>.</a:t>
                      </a:r>
                    </a:p>
                  </a:txBody>
                  <a:tcPr/>
                </a:tc>
                <a:extLst>
                  <a:ext uri="{0D108BD9-81ED-4DB2-BD59-A6C34878D82A}">
                    <a16:rowId xmlns:a16="http://schemas.microsoft.com/office/drawing/2014/main" val="364895395"/>
                  </a:ext>
                </a:extLst>
              </a:tr>
              <a:tr h="370840">
                <a:tc>
                  <a:txBody>
                    <a:bodyPr/>
                    <a:lstStyle/>
                    <a:p>
                      <a:r>
                        <a:rPr lang="en-US" dirty="0"/>
                        <a:t>o</a:t>
                      </a:r>
                    </a:p>
                  </a:txBody>
                  <a:tcPr/>
                </a:tc>
                <a:tc>
                  <a:txBody>
                    <a:bodyPr/>
                    <a:lstStyle/>
                    <a:p>
                      <a:r>
                        <a:rPr lang="en-US" dirty="0"/>
                        <a:t>An integer, expressed as an unsigned octal number.</a:t>
                      </a:r>
                    </a:p>
                  </a:txBody>
                  <a:tcPr/>
                </a:tc>
                <a:extLst>
                  <a:ext uri="{0D108BD9-81ED-4DB2-BD59-A6C34878D82A}">
                    <a16:rowId xmlns:a16="http://schemas.microsoft.com/office/drawing/2014/main" val="3490332832"/>
                  </a:ext>
                </a:extLst>
              </a:tr>
              <a:tr h="370840">
                <a:tc>
                  <a:txBody>
                    <a:bodyPr/>
                    <a:lstStyle/>
                    <a:p>
                      <a:r>
                        <a:rPr lang="en-US" dirty="0"/>
                        <a:t>x, X</a:t>
                      </a:r>
                    </a:p>
                  </a:txBody>
                  <a:tcPr/>
                </a:tc>
                <a:tc>
                  <a:txBody>
                    <a:bodyPr/>
                    <a:lstStyle/>
                    <a:p>
                      <a:r>
                        <a:rPr lang="en-US" dirty="0"/>
                        <a:t>An integer, expressed as an unsigned hexadecimal number.</a:t>
                      </a:r>
                    </a:p>
                  </a:txBody>
                  <a:tcPr/>
                </a:tc>
                <a:extLst>
                  <a:ext uri="{0D108BD9-81ED-4DB2-BD59-A6C34878D82A}">
                    <a16:rowId xmlns:a16="http://schemas.microsoft.com/office/drawing/2014/main" val="2708626633"/>
                  </a:ext>
                </a:extLst>
              </a:tr>
              <a:tr h="370840">
                <a:tc>
                  <a:txBody>
                    <a:bodyPr/>
                    <a:lstStyle/>
                    <a:p>
                      <a:r>
                        <a:rPr lang="en-US" dirty="0"/>
                        <a:t>u</a:t>
                      </a:r>
                    </a:p>
                  </a:txBody>
                  <a:tcPr/>
                </a:tc>
                <a:tc>
                  <a:txBody>
                    <a:bodyPr/>
                    <a:lstStyle/>
                    <a:p>
                      <a:r>
                        <a:rPr lang="en-US" dirty="0"/>
                        <a:t>An integer, expressed as an unsigned decimal number.</a:t>
                      </a:r>
                    </a:p>
                  </a:txBody>
                  <a:tcPr/>
                </a:tc>
                <a:extLst>
                  <a:ext uri="{0D108BD9-81ED-4DB2-BD59-A6C34878D82A}">
                    <a16:rowId xmlns:a16="http://schemas.microsoft.com/office/drawing/2014/main" val="3561977369"/>
                  </a:ext>
                </a:extLst>
              </a:tr>
              <a:tr h="370840">
                <a:tc>
                  <a:txBody>
                    <a:bodyPr/>
                    <a:lstStyle/>
                    <a:p>
                      <a:r>
                        <a:rPr lang="en-US" dirty="0"/>
                        <a:t>c</a:t>
                      </a:r>
                    </a:p>
                  </a:txBody>
                  <a:tcPr/>
                </a:tc>
                <a:tc>
                  <a:txBody>
                    <a:bodyPr/>
                    <a:lstStyle/>
                    <a:p>
                      <a:r>
                        <a:rPr lang="en-US" dirty="0"/>
                        <a:t>An integer, expressed as a character, corresponding to the ASCII code.</a:t>
                      </a:r>
                    </a:p>
                  </a:txBody>
                  <a:tcPr/>
                </a:tc>
                <a:extLst>
                  <a:ext uri="{0D108BD9-81ED-4DB2-BD59-A6C34878D82A}">
                    <a16:rowId xmlns:a16="http://schemas.microsoft.com/office/drawing/2014/main" val="3794718821"/>
                  </a:ext>
                </a:extLst>
              </a:tr>
              <a:tr h="370840">
                <a:tc>
                  <a:txBody>
                    <a:bodyPr/>
                    <a:lstStyle/>
                    <a:p>
                      <a:r>
                        <a:rPr lang="en-US" dirty="0"/>
                        <a:t>s</a:t>
                      </a:r>
                    </a:p>
                  </a:txBody>
                  <a:tcPr/>
                </a:tc>
                <a:tc>
                  <a:txBody>
                    <a:bodyPr/>
                    <a:lstStyle/>
                    <a:p>
                      <a:r>
                        <a:rPr lang="en-US" b="1" dirty="0">
                          <a:solidFill>
                            <a:srgbClr val="FF0000"/>
                          </a:solidFill>
                        </a:rPr>
                        <a:t>A string</a:t>
                      </a:r>
                    </a:p>
                  </a:txBody>
                  <a:tcPr/>
                </a:tc>
                <a:extLst>
                  <a:ext uri="{0D108BD9-81ED-4DB2-BD59-A6C34878D82A}">
                    <a16:rowId xmlns:a16="http://schemas.microsoft.com/office/drawing/2014/main" val="1274280046"/>
                  </a:ext>
                </a:extLst>
              </a:tr>
              <a:tr h="370840">
                <a:tc>
                  <a:txBody>
                    <a:bodyPr/>
                    <a:lstStyle/>
                    <a:p>
                      <a:r>
                        <a:rPr lang="en-US" dirty="0"/>
                        <a:t>f</a:t>
                      </a:r>
                    </a:p>
                  </a:txBody>
                  <a:tcPr/>
                </a:tc>
                <a:tc>
                  <a:txBody>
                    <a:bodyPr/>
                    <a:lstStyle/>
                    <a:p>
                      <a:r>
                        <a:rPr lang="en-US" b="1" dirty="0">
                          <a:solidFill>
                            <a:srgbClr val="FF0000"/>
                          </a:solidFill>
                        </a:rPr>
                        <a:t>A floating-point number</a:t>
                      </a:r>
                      <a:r>
                        <a:rPr lang="en-US" dirty="0"/>
                        <a:t>, with a default precision of 6</a:t>
                      </a:r>
                    </a:p>
                  </a:txBody>
                  <a:tcPr/>
                </a:tc>
                <a:extLst>
                  <a:ext uri="{0D108BD9-81ED-4DB2-BD59-A6C34878D82A}">
                    <a16:rowId xmlns:a16="http://schemas.microsoft.com/office/drawing/2014/main" val="2232341667"/>
                  </a:ext>
                </a:extLst>
              </a:tr>
              <a:tr h="370840">
                <a:tc>
                  <a:txBody>
                    <a:bodyPr/>
                    <a:lstStyle/>
                    <a:p>
                      <a:r>
                        <a:rPr lang="en-US" dirty="0"/>
                        <a:t>e, E</a:t>
                      </a:r>
                    </a:p>
                  </a:txBody>
                  <a:tcPr/>
                </a:tc>
                <a:tc>
                  <a:txBody>
                    <a:bodyPr/>
                    <a:lstStyle/>
                    <a:p>
                      <a:r>
                        <a:rPr lang="en-US" dirty="0"/>
                        <a:t>A floating-point number expressed in scientific notation, with a default precision of 6</a:t>
                      </a:r>
                    </a:p>
                  </a:txBody>
                  <a:tcPr/>
                </a:tc>
                <a:extLst>
                  <a:ext uri="{0D108BD9-81ED-4DB2-BD59-A6C34878D82A}">
                    <a16:rowId xmlns:a16="http://schemas.microsoft.com/office/drawing/2014/main" val="3016628997"/>
                  </a:ext>
                </a:extLst>
              </a:tr>
              <a:tr h="370840">
                <a:tc>
                  <a:txBody>
                    <a:bodyPr/>
                    <a:lstStyle/>
                    <a:p>
                      <a:r>
                        <a:rPr lang="en-US" dirty="0"/>
                        <a:t>p</a:t>
                      </a:r>
                    </a:p>
                  </a:txBody>
                  <a:tcPr/>
                </a:tc>
                <a:tc>
                  <a:txBody>
                    <a:bodyPr/>
                    <a:lstStyle/>
                    <a:p>
                      <a:r>
                        <a:rPr lang="en-US" dirty="0"/>
                        <a:t>A memory address pointer</a:t>
                      </a:r>
                    </a:p>
                  </a:txBody>
                  <a:tcPr/>
                </a:tc>
                <a:extLst>
                  <a:ext uri="{0D108BD9-81ED-4DB2-BD59-A6C34878D82A}">
                    <a16:rowId xmlns:a16="http://schemas.microsoft.com/office/drawing/2014/main" val="2670920270"/>
                  </a:ext>
                </a:extLst>
              </a:tr>
              <a:tr h="370840">
                <a:tc>
                  <a:txBody>
                    <a:bodyPr/>
                    <a:lstStyle/>
                    <a:p>
                      <a:r>
                        <a:rPr lang="en-US" dirty="0"/>
                        <a:t>%</a:t>
                      </a:r>
                    </a:p>
                  </a:txBody>
                  <a:tcPr/>
                </a:tc>
                <a:tc>
                  <a:txBody>
                    <a:bodyPr/>
                    <a:lstStyle/>
                    <a:p>
                      <a:r>
                        <a:rPr lang="en-US" b="1" dirty="0">
                          <a:solidFill>
                            <a:srgbClr val="FF0000"/>
                          </a:solidFill>
                        </a:rPr>
                        <a:t>No conversion; a literal percent sign </a:t>
                      </a:r>
                      <a:r>
                        <a:rPr lang="en-US" dirty="0"/>
                        <a:t>(“%” is printed instead</a:t>
                      </a:r>
                    </a:p>
                  </a:txBody>
                  <a:tcPr/>
                </a:tc>
                <a:extLst>
                  <a:ext uri="{0D108BD9-81ED-4DB2-BD59-A6C34878D82A}">
                    <a16:rowId xmlns:a16="http://schemas.microsoft.com/office/drawing/2014/main" val="1233703806"/>
                  </a:ext>
                </a:extLst>
              </a:tr>
            </a:tbl>
          </a:graphicData>
        </a:graphic>
      </p:graphicFrame>
    </p:spTree>
    <p:extLst>
      <p:ext uri="{BB962C8B-B14F-4D97-AF65-F5344CB8AC3E}">
        <p14:creationId xmlns:p14="http://schemas.microsoft.com/office/powerpoint/2010/main" val="222056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741B-BE11-4603-94AB-05E230F89DED}"/>
              </a:ext>
            </a:extLst>
          </p:cNvPr>
          <p:cNvSpPr>
            <a:spLocks noGrp="1"/>
          </p:cNvSpPr>
          <p:nvPr>
            <p:ph type="title"/>
          </p:nvPr>
        </p:nvSpPr>
        <p:spPr/>
        <p:txBody>
          <a:bodyPr>
            <a:normAutofit/>
          </a:bodyPr>
          <a:lstStyle/>
          <a:p>
            <a:r>
              <a:rPr lang="en-US" b="1" dirty="0"/>
              <a:t>‘</a:t>
            </a:r>
            <a:r>
              <a:rPr lang="en-US" b="1" dirty="0" err="1">
                <a:latin typeface="Bahnschrift" panose="020B0502040204020203" pitchFamily="34" charset="0"/>
              </a:rPr>
              <a:t>printf</a:t>
            </a:r>
            <a:r>
              <a:rPr lang="en-US" b="1" dirty="0"/>
              <a:t>’ </a:t>
            </a:r>
            <a:r>
              <a:rPr lang="en-US" dirty="0"/>
              <a:t>Conversion Specifications</a:t>
            </a:r>
          </a:p>
        </p:txBody>
      </p:sp>
      <p:sp>
        <p:nvSpPr>
          <p:cNvPr id="3" name="Content Placeholder 2">
            <a:extLst>
              <a:ext uri="{FF2B5EF4-FFF2-40B4-BE49-F238E27FC236}">
                <a16:creationId xmlns:a16="http://schemas.microsoft.com/office/drawing/2014/main" id="{B775511C-BDC3-4B90-A38C-D4F248E7D87A}"/>
              </a:ext>
            </a:extLst>
          </p:cNvPr>
          <p:cNvSpPr>
            <a:spLocks noGrp="1"/>
          </p:cNvSpPr>
          <p:nvPr>
            <p:ph idx="1"/>
          </p:nvPr>
        </p:nvSpPr>
        <p:spPr>
          <a:xfrm>
            <a:off x="838200" y="1476375"/>
            <a:ext cx="10515600" cy="4700588"/>
          </a:xfrm>
        </p:spPr>
        <p:txBody>
          <a:bodyPr/>
          <a:lstStyle/>
          <a:p>
            <a:r>
              <a:rPr lang="en-US" dirty="0">
                <a:latin typeface="Century Gothic" panose="020B0502020202020204" pitchFamily="34" charset="0"/>
              </a:rPr>
              <a:t>A width or precision may be represented with an asterisk (“*”); </a:t>
            </a:r>
            <a:br>
              <a:rPr lang="en-US" dirty="0">
                <a:latin typeface="Century Gothic" panose="020B0502020202020204" pitchFamily="34" charset="0"/>
              </a:rPr>
            </a:br>
            <a:r>
              <a:rPr lang="en-US" dirty="0">
                <a:latin typeface="Century Gothic" panose="020B0502020202020204" pitchFamily="34" charset="0"/>
              </a:rPr>
              <a:t>if so, the asterisk reads in an argument, which must be an integer, </a:t>
            </a:r>
            <a:br>
              <a:rPr lang="en-US" dirty="0">
                <a:latin typeface="Century Gothic" panose="020B0502020202020204" pitchFamily="34" charset="0"/>
              </a:rPr>
            </a:br>
            <a:r>
              <a:rPr lang="en-US" dirty="0">
                <a:latin typeface="Century Gothic" panose="020B0502020202020204" pitchFamily="34" charset="0"/>
              </a:rPr>
              <a:t>and uses that value:</a:t>
            </a:r>
          </a:p>
          <a:p>
            <a:endParaRPr lang="en-US" dirty="0">
              <a:latin typeface="Century Gothic" panose="020B0502020202020204" pitchFamily="34" charset="0"/>
            </a:endParaRPr>
          </a:p>
        </p:txBody>
      </p:sp>
      <p:grpSp>
        <p:nvGrpSpPr>
          <p:cNvPr id="5" name="Group 4">
            <a:extLst>
              <a:ext uri="{FF2B5EF4-FFF2-40B4-BE49-F238E27FC236}">
                <a16:creationId xmlns:a16="http://schemas.microsoft.com/office/drawing/2014/main" id="{380CD41E-AA53-4E43-9D70-E2250302E812}"/>
              </a:ext>
            </a:extLst>
          </p:cNvPr>
          <p:cNvGrpSpPr/>
          <p:nvPr/>
        </p:nvGrpSpPr>
        <p:grpSpPr>
          <a:xfrm>
            <a:off x="232229" y="2793104"/>
            <a:ext cx="10914743" cy="3758650"/>
            <a:chOff x="232229" y="2395480"/>
            <a:chExt cx="10914743" cy="3758650"/>
          </a:xfrm>
        </p:grpSpPr>
        <p:pic>
          <p:nvPicPr>
            <p:cNvPr id="4" name="Picture 3">
              <a:extLst>
                <a:ext uri="{FF2B5EF4-FFF2-40B4-BE49-F238E27FC236}">
                  <a16:creationId xmlns:a16="http://schemas.microsoft.com/office/drawing/2014/main" id="{A99700BF-A59D-4CAF-8B22-E8A68A905572}"/>
                </a:ext>
              </a:extLst>
            </p:cNvPr>
            <p:cNvPicPr>
              <a:picLocks noChangeAspect="1"/>
            </p:cNvPicPr>
            <p:nvPr/>
          </p:nvPicPr>
          <p:blipFill>
            <a:blip r:embed="rId2"/>
            <a:stretch>
              <a:fillRect/>
            </a:stretch>
          </p:blipFill>
          <p:spPr>
            <a:xfrm>
              <a:off x="232229" y="2395480"/>
              <a:ext cx="10914743" cy="2605600"/>
            </a:xfrm>
            <a:prstGeom prst="rect">
              <a:avLst/>
            </a:prstGeom>
          </p:spPr>
        </p:pic>
        <p:sp>
          <p:nvSpPr>
            <p:cNvPr id="6" name="Arrow: Up 5">
              <a:extLst>
                <a:ext uri="{FF2B5EF4-FFF2-40B4-BE49-F238E27FC236}">
                  <a16:creationId xmlns:a16="http://schemas.microsoft.com/office/drawing/2014/main" id="{F11C1A6A-123B-4FD2-AAE0-1D2BB02AD140}"/>
                </a:ext>
              </a:extLst>
            </p:cNvPr>
            <p:cNvSpPr/>
            <p:nvPr/>
          </p:nvSpPr>
          <p:spPr>
            <a:xfrm>
              <a:off x="5699987" y="3875128"/>
              <a:ext cx="423699" cy="93542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81335CAD-C0F8-424A-B25F-13103EC7F1A3}"/>
                </a:ext>
              </a:extLst>
            </p:cNvPr>
            <p:cNvSpPr/>
            <p:nvPr/>
          </p:nvSpPr>
          <p:spPr>
            <a:xfrm>
              <a:off x="6839719" y="3851308"/>
              <a:ext cx="423699" cy="93542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Brace 7">
              <a:extLst>
                <a:ext uri="{FF2B5EF4-FFF2-40B4-BE49-F238E27FC236}">
                  <a16:creationId xmlns:a16="http://schemas.microsoft.com/office/drawing/2014/main" id="{1A7D08BE-1A0A-442F-88A6-5FBFC8CD6F22}"/>
                </a:ext>
              </a:extLst>
            </p:cNvPr>
            <p:cNvSpPr/>
            <p:nvPr/>
          </p:nvSpPr>
          <p:spPr>
            <a:xfrm rot="16200000">
              <a:off x="6132566" y="4371532"/>
              <a:ext cx="690492" cy="1758844"/>
            </a:xfrm>
            <a:prstGeom prst="leftBrace">
              <a:avLst>
                <a:gd name="adj1" fmla="val 8333"/>
                <a:gd name="adj2" fmla="val 476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90ABD2A-2132-4EBD-86F4-2C66B1EC9A45}"/>
                </a:ext>
              </a:extLst>
            </p:cNvPr>
            <p:cNvSpPr txBox="1"/>
            <p:nvPr/>
          </p:nvSpPr>
          <p:spPr>
            <a:xfrm>
              <a:off x="5551466" y="5507799"/>
              <a:ext cx="2010104" cy="646331"/>
            </a:xfrm>
            <a:prstGeom prst="rect">
              <a:avLst/>
            </a:prstGeom>
            <a:noFill/>
          </p:spPr>
          <p:txBody>
            <a:bodyPr wrap="square" rtlCol="0">
              <a:spAutoFit/>
            </a:bodyPr>
            <a:lstStyle/>
            <a:p>
              <a:pPr algn="ctr"/>
              <a:r>
                <a:rPr lang="en-US" dirty="0"/>
                <a:t>Width or precision of argument</a:t>
              </a:r>
            </a:p>
          </p:txBody>
        </p:sp>
      </p:grpSp>
    </p:spTree>
    <p:extLst>
      <p:ext uri="{BB962C8B-B14F-4D97-AF65-F5344CB8AC3E}">
        <p14:creationId xmlns:p14="http://schemas.microsoft.com/office/powerpoint/2010/main" val="2823131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464D-E2BF-4C75-900C-092F73A621C5}"/>
              </a:ext>
            </a:extLst>
          </p:cNvPr>
          <p:cNvSpPr>
            <a:spLocks noGrp="1"/>
          </p:cNvSpPr>
          <p:nvPr>
            <p:ph type="title"/>
          </p:nvPr>
        </p:nvSpPr>
        <p:spPr/>
        <p:txBody>
          <a:bodyPr/>
          <a:lstStyle/>
          <a:p>
            <a:r>
              <a:rPr lang="en-US" b="1" dirty="0"/>
              <a:t>‘</a:t>
            </a:r>
            <a:r>
              <a:rPr lang="en-US" b="1" dirty="0" err="1">
                <a:latin typeface="Bahnschrift" panose="020B0502040204020203" pitchFamily="34" charset="0"/>
              </a:rPr>
              <a:t>printf</a:t>
            </a:r>
            <a:r>
              <a:rPr lang="en-US" b="1" dirty="0"/>
              <a:t>’ </a:t>
            </a:r>
            <a:r>
              <a:rPr lang="en-US" dirty="0"/>
              <a:t>Command</a:t>
            </a:r>
            <a:br>
              <a:rPr lang="en-US" b="1" dirty="0"/>
            </a:br>
            <a:br>
              <a:rPr lang="en-US" b="1" dirty="0"/>
            </a:br>
            <a:endParaRPr lang="en-US" b="1" dirty="0"/>
          </a:p>
        </p:txBody>
      </p:sp>
      <p:graphicFrame>
        <p:nvGraphicFramePr>
          <p:cNvPr id="4" name="Content Placeholder 3">
            <a:extLst>
              <a:ext uri="{FF2B5EF4-FFF2-40B4-BE49-F238E27FC236}">
                <a16:creationId xmlns:a16="http://schemas.microsoft.com/office/drawing/2014/main" id="{108008F6-7812-4EF1-A7E3-47E5BA95DEAC}"/>
              </a:ext>
            </a:extLst>
          </p:cNvPr>
          <p:cNvGraphicFramePr>
            <a:graphicFrameLocks noGrp="1"/>
          </p:cNvGraphicFramePr>
          <p:nvPr>
            <p:ph idx="1"/>
            <p:extLst>
              <p:ext uri="{D42A27DB-BD31-4B8C-83A1-F6EECF244321}">
                <p14:modId xmlns:p14="http://schemas.microsoft.com/office/powerpoint/2010/main" val="1159243604"/>
              </p:ext>
            </p:extLst>
          </p:nvPr>
        </p:nvGraphicFramePr>
        <p:xfrm>
          <a:off x="838200" y="1476375"/>
          <a:ext cx="10515600" cy="37084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60200346"/>
                    </a:ext>
                  </a:extLst>
                </a:gridCol>
                <a:gridCol w="3505200">
                  <a:extLst>
                    <a:ext uri="{9D8B030D-6E8A-4147-A177-3AD203B41FA5}">
                      <a16:colId xmlns:a16="http://schemas.microsoft.com/office/drawing/2014/main" val="1694486834"/>
                    </a:ext>
                  </a:extLst>
                </a:gridCol>
                <a:gridCol w="3505200">
                  <a:extLst>
                    <a:ext uri="{9D8B030D-6E8A-4147-A177-3AD203B41FA5}">
                      <a16:colId xmlns:a16="http://schemas.microsoft.com/office/drawing/2014/main" val="3782195599"/>
                    </a:ext>
                  </a:extLst>
                </a:gridCol>
              </a:tblGrid>
              <a:tr h="370840">
                <a:tc>
                  <a:txBody>
                    <a:bodyPr/>
                    <a:lstStyle/>
                    <a:p>
                      <a:r>
                        <a:rPr lang="en-US" dirty="0">
                          <a:latin typeface="Century Gothic" panose="020B0502020202020204" pitchFamily="34" charset="0"/>
                        </a:rPr>
                        <a:t>FORMAT string</a:t>
                      </a:r>
                    </a:p>
                  </a:txBody>
                  <a:tcPr/>
                </a:tc>
                <a:tc>
                  <a:txBody>
                    <a:bodyPr/>
                    <a:lstStyle/>
                    <a:p>
                      <a:r>
                        <a:rPr lang="en-US" dirty="0">
                          <a:latin typeface="Century Gothic" panose="020B0502020202020204" pitchFamily="34" charset="0"/>
                        </a:rPr>
                        <a:t>ARGUMENT string</a:t>
                      </a:r>
                    </a:p>
                  </a:txBody>
                  <a:tcPr/>
                </a:tc>
                <a:tc>
                  <a:txBody>
                    <a:bodyPr/>
                    <a:lstStyle/>
                    <a:p>
                      <a:r>
                        <a:rPr lang="en-US" dirty="0">
                          <a:latin typeface="Century Gothic" panose="020B0502020202020204" pitchFamily="34" charset="0"/>
                        </a:rPr>
                        <a:t>output string</a:t>
                      </a:r>
                    </a:p>
                  </a:txBody>
                  <a:tcPr/>
                </a:tc>
                <a:extLst>
                  <a:ext uri="{0D108BD9-81ED-4DB2-BD59-A6C34878D82A}">
                    <a16:rowId xmlns:a16="http://schemas.microsoft.com/office/drawing/2014/main" val="748002652"/>
                  </a:ext>
                </a:extLst>
              </a:tr>
              <a:tr h="370840">
                <a:tc>
                  <a:txBody>
                    <a:bodyPr/>
                    <a:lstStyle/>
                    <a:p>
                      <a:r>
                        <a:rPr lang="en-US" dirty="0">
                          <a:latin typeface="Century Gothic" panose="020B0502020202020204" pitchFamily="34" charset="0"/>
                        </a:rPr>
                        <a:t>“%s”</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compouterhope</a:t>
                      </a:r>
                      <a:r>
                        <a:rPr lang="en-US" dirty="0">
                          <a:latin typeface="Century Gothic" panose="020B0502020202020204" pitchFamily="34" charset="0"/>
                        </a:rPr>
                        <a:t>”</a:t>
                      </a:r>
                    </a:p>
                  </a:txBody>
                  <a:tcPr/>
                </a:tc>
                <a:extLst>
                  <a:ext uri="{0D108BD9-81ED-4DB2-BD59-A6C34878D82A}">
                    <a16:rowId xmlns:a16="http://schemas.microsoft.com/office/drawing/2014/main" val="2232475123"/>
                  </a:ext>
                </a:extLst>
              </a:tr>
              <a:tr h="370840">
                <a:tc>
                  <a:txBody>
                    <a:bodyPr/>
                    <a:lstStyle/>
                    <a:p>
                      <a:r>
                        <a:rPr lang="en-US" dirty="0">
                          <a:latin typeface="Century Gothic" panose="020B0502020202020204" pitchFamily="34" charset="0"/>
                        </a:rPr>
                        <a:t>“%8s”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extLst>
                  <a:ext uri="{0D108BD9-81ED-4DB2-BD59-A6C34878D82A}">
                    <a16:rowId xmlns:a16="http://schemas.microsoft.com/office/drawing/2014/main" val="1936088565"/>
                  </a:ext>
                </a:extLst>
              </a:tr>
              <a:tr h="370840">
                <a:tc>
                  <a:txBody>
                    <a:bodyPr/>
                    <a:lstStyle/>
                    <a:p>
                      <a:r>
                        <a:rPr lang="en-US" dirty="0">
                          <a:latin typeface="Century Gothic" panose="020B0502020202020204" pitchFamily="34" charset="0"/>
                        </a:rPr>
                        <a:t>“%.8s”</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“computer”</a:t>
                      </a:r>
                    </a:p>
                  </a:txBody>
                  <a:tcPr/>
                </a:tc>
                <a:extLst>
                  <a:ext uri="{0D108BD9-81ED-4DB2-BD59-A6C34878D82A}">
                    <a16:rowId xmlns:a16="http://schemas.microsoft.com/office/drawing/2014/main" val="489184824"/>
                  </a:ext>
                </a:extLst>
              </a:tr>
              <a:tr h="370840">
                <a:tc>
                  <a:txBody>
                    <a:bodyPr/>
                    <a:lstStyle/>
                    <a:p>
                      <a:r>
                        <a:rPr lang="en-US" dirty="0">
                          <a:latin typeface="Century Gothic" panose="020B0502020202020204" pitchFamily="34" charset="0"/>
                        </a:rPr>
                        <a:t>“%-8s”</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extLst>
                  <a:ext uri="{0D108BD9-81ED-4DB2-BD59-A6C34878D82A}">
                    <a16:rowId xmlns:a16="http://schemas.microsoft.com/office/drawing/2014/main" val="4291756164"/>
                  </a:ext>
                </a:extLst>
              </a:tr>
              <a:tr h="370840">
                <a:tc>
                  <a:txBody>
                    <a:bodyPr/>
                    <a:lstStyle/>
                    <a:p>
                      <a:r>
                        <a:rPr lang="en-US" dirty="0">
                          <a:latin typeface="Century Gothic" panose="020B0502020202020204" pitchFamily="34" charset="0"/>
                        </a:rPr>
                        <a:t>“%-15s”</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 “</a:t>
                      </a:r>
                    </a:p>
                  </a:txBody>
                  <a:tcPr/>
                </a:tc>
                <a:extLst>
                  <a:ext uri="{0D108BD9-81ED-4DB2-BD59-A6C34878D82A}">
                    <a16:rowId xmlns:a16="http://schemas.microsoft.com/office/drawing/2014/main" val="3108008338"/>
                  </a:ext>
                </a:extLst>
              </a:tr>
              <a:tr h="370840">
                <a:tc>
                  <a:txBody>
                    <a:bodyPr/>
                    <a:lstStyle/>
                    <a:p>
                      <a:r>
                        <a:rPr lang="en-US" dirty="0">
                          <a:latin typeface="Century Gothic" panose="020B0502020202020204" pitchFamily="34" charset="0"/>
                        </a:rPr>
                        <a:t>“%15.8s”</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 computer”</a:t>
                      </a:r>
                    </a:p>
                  </a:txBody>
                  <a:tcPr/>
                </a:tc>
                <a:extLst>
                  <a:ext uri="{0D108BD9-81ED-4DB2-BD59-A6C34878D82A}">
                    <a16:rowId xmlns:a16="http://schemas.microsoft.com/office/drawing/2014/main" val="2863895314"/>
                  </a:ext>
                </a:extLst>
              </a:tr>
              <a:tr h="370840">
                <a:tc>
                  <a:txBody>
                    <a:bodyPr/>
                    <a:lstStyle/>
                    <a:p>
                      <a:r>
                        <a:rPr lang="en-US" dirty="0">
                          <a:latin typeface="Century Gothic" panose="020B0502020202020204" pitchFamily="34" charset="0"/>
                        </a:rPr>
                        <a:t>“%-15.8”</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“computer “</a:t>
                      </a:r>
                    </a:p>
                  </a:txBody>
                  <a:tcPr/>
                </a:tc>
                <a:extLst>
                  <a:ext uri="{0D108BD9-81ED-4DB2-BD59-A6C34878D82A}">
                    <a16:rowId xmlns:a16="http://schemas.microsoft.com/office/drawing/2014/main" val="1685924199"/>
                  </a:ext>
                </a:extLst>
              </a:tr>
              <a:tr h="370840">
                <a:tc>
                  <a:txBody>
                    <a:bodyPr/>
                    <a:lstStyle/>
                    <a:p>
                      <a:r>
                        <a:rPr lang="en-US" dirty="0">
                          <a:latin typeface="Century Gothic" panose="020B0502020202020204" pitchFamily="34" charset="0"/>
                        </a:rPr>
                        <a:t>“%-15.2”</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“co “</a:t>
                      </a:r>
                    </a:p>
                  </a:txBody>
                  <a:tcPr/>
                </a:tc>
                <a:extLst>
                  <a:ext uri="{0D108BD9-81ED-4DB2-BD59-A6C34878D82A}">
                    <a16:rowId xmlns:a16="http://schemas.microsoft.com/office/drawing/2014/main" val="385752100"/>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39947537"/>
                  </a:ext>
                </a:extLst>
              </a:tr>
            </a:tbl>
          </a:graphicData>
        </a:graphic>
      </p:graphicFrame>
    </p:spTree>
    <p:extLst>
      <p:ext uri="{BB962C8B-B14F-4D97-AF65-F5344CB8AC3E}">
        <p14:creationId xmlns:p14="http://schemas.microsoft.com/office/powerpoint/2010/main" val="1256167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F01E-8D5C-46D8-B4FF-A943F3D0A8DB}"/>
              </a:ext>
            </a:extLst>
          </p:cNvPr>
          <p:cNvSpPr>
            <a:spLocks noGrp="1"/>
          </p:cNvSpPr>
          <p:nvPr>
            <p:ph type="title"/>
          </p:nvPr>
        </p:nvSpPr>
        <p:spPr/>
        <p:txBody>
          <a:bodyPr>
            <a:normAutofit/>
          </a:bodyPr>
          <a:lstStyle/>
          <a:p>
            <a:r>
              <a:rPr lang="en-US" b="1" dirty="0"/>
              <a:t>‘</a:t>
            </a:r>
            <a:r>
              <a:rPr lang="en-US" b="1" dirty="0" err="1">
                <a:latin typeface="Bahnschrift" panose="020B0502040204020203" pitchFamily="34" charset="0"/>
              </a:rPr>
              <a:t>printf</a:t>
            </a:r>
            <a:r>
              <a:rPr lang="en-US" b="1" dirty="0"/>
              <a:t>’ </a:t>
            </a:r>
            <a:r>
              <a:rPr lang="en-US" dirty="0"/>
              <a:t>Escape Characters</a:t>
            </a:r>
          </a:p>
        </p:txBody>
      </p:sp>
      <p:graphicFrame>
        <p:nvGraphicFramePr>
          <p:cNvPr id="4" name="Content Placeholder 3">
            <a:extLst>
              <a:ext uri="{FF2B5EF4-FFF2-40B4-BE49-F238E27FC236}">
                <a16:creationId xmlns:a16="http://schemas.microsoft.com/office/drawing/2014/main" id="{F336CD19-FD6F-44D7-B551-EAEBDEEA1A36}"/>
              </a:ext>
            </a:extLst>
          </p:cNvPr>
          <p:cNvGraphicFramePr>
            <a:graphicFrameLocks noGrp="1"/>
          </p:cNvGraphicFramePr>
          <p:nvPr>
            <p:ph idx="1"/>
            <p:extLst>
              <p:ext uri="{D42A27DB-BD31-4B8C-83A1-F6EECF244321}">
                <p14:modId xmlns:p14="http://schemas.microsoft.com/office/powerpoint/2010/main" val="404001261"/>
              </p:ext>
            </p:extLst>
          </p:nvPr>
        </p:nvGraphicFramePr>
        <p:xfrm>
          <a:off x="838200" y="1476375"/>
          <a:ext cx="10515904" cy="4978402"/>
        </p:xfrm>
        <a:graphic>
          <a:graphicData uri="http://schemas.openxmlformats.org/drawingml/2006/table">
            <a:tbl>
              <a:tblPr firstRow="1" bandRow="1">
                <a:tableStyleId>{8799B23B-EC83-4686-B30A-512413B5E67A}</a:tableStyleId>
              </a:tblPr>
              <a:tblGrid>
                <a:gridCol w="1251893">
                  <a:extLst>
                    <a:ext uri="{9D8B030D-6E8A-4147-A177-3AD203B41FA5}">
                      <a16:colId xmlns:a16="http://schemas.microsoft.com/office/drawing/2014/main" val="2904254696"/>
                    </a:ext>
                  </a:extLst>
                </a:gridCol>
                <a:gridCol w="9264011">
                  <a:extLst>
                    <a:ext uri="{9D8B030D-6E8A-4147-A177-3AD203B41FA5}">
                      <a16:colId xmlns:a16="http://schemas.microsoft.com/office/drawing/2014/main" val="3033590325"/>
                    </a:ext>
                  </a:extLst>
                </a:gridCol>
              </a:tblGrid>
              <a:tr h="452582">
                <a:tc>
                  <a:txBody>
                    <a:bodyPr/>
                    <a:lstStyle/>
                    <a:p>
                      <a:r>
                        <a:rPr lang="en-US" b="1" dirty="0">
                          <a:latin typeface="Century Gothic" panose="020B0502020202020204" pitchFamily="34" charset="0"/>
                        </a:rPr>
                        <a:t>\”</a:t>
                      </a:r>
                    </a:p>
                  </a:txBody>
                  <a:tcPr marL="122686" marR="122686"/>
                </a:tc>
                <a:tc>
                  <a:txBody>
                    <a:bodyPr/>
                    <a:lstStyle/>
                    <a:p>
                      <a:r>
                        <a:rPr lang="en-US" b="1" dirty="0">
                          <a:solidFill>
                            <a:srgbClr val="FF0000"/>
                          </a:solidFill>
                          <a:latin typeface="Century Gothic" panose="020B0502020202020204" pitchFamily="34" charset="0"/>
                        </a:rPr>
                        <a:t>Prints a double-quote (“)</a:t>
                      </a:r>
                    </a:p>
                  </a:txBody>
                  <a:tcPr marL="122686" marR="122686"/>
                </a:tc>
                <a:extLst>
                  <a:ext uri="{0D108BD9-81ED-4DB2-BD59-A6C34878D82A}">
                    <a16:rowId xmlns:a16="http://schemas.microsoft.com/office/drawing/2014/main" val="1673941967"/>
                  </a:ext>
                </a:extLst>
              </a:tr>
              <a:tr h="452582">
                <a:tc>
                  <a:txBody>
                    <a:bodyPr/>
                    <a:lstStyle/>
                    <a:p>
                      <a:r>
                        <a:rPr lang="en-US" b="1" dirty="0">
                          <a:latin typeface="Century Gothic" panose="020B0502020202020204" pitchFamily="34" charset="0"/>
                        </a:rPr>
                        <a:t>\\</a:t>
                      </a:r>
                    </a:p>
                  </a:txBody>
                  <a:tcPr marL="122686" marR="122686"/>
                </a:tc>
                <a:tc>
                  <a:txBody>
                    <a:bodyPr/>
                    <a:lstStyle/>
                    <a:p>
                      <a:r>
                        <a:rPr lang="en-US" b="1" dirty="0">
                          <a:solidFill>
                            <a:srgbClr val="FF0000"/>
                          </a:solidFill>
                          <a:latin typeface="Century Gothic" panose="020B0502020202020204" pitchFamily="34" charset="0"/>
                        </a:rPr>
                        <a:t>Prints a backslash (\)</a:t>
                      </a:r>
                    </a:p>
                  </a:txBody>
                  <a:tcPr marL="122686" marR="122686"/>
                </a:tc>
                <a:extLst>
                  <a:ext uri="{0D108BD9-81ED-4DB2-BD59-A6C34878D82A}">
                    <a16:rowId xmlns:a16="http://schemas.microsoft.com/office/drawing/2014/main" val="630952054"/>
                  </a:ext>
                </a:extLst>
              </a:tr>
              <a:tr h="452582">
                <a:tc>
                  <a:txBody>
                    <a:bodyPr/>
                    <a:lstStyle/>
                    <a:p>
                      <a:r>
                        <a:rPr lang="en-US" b="1" dirty="0">
                          <a:latin typeface="Century Gothic" panose="020B0502020202020204" pitchFamily="34" charset="0"/>
                        </a:rPr>
                        <a:t>\a</a:t>
                      </a:r>
                    </a:p>
                  </a:txBody>
                  <a:tcPr marL="122686" marR="122686"/>
                </a:tc>
                <a:tc>
                  <a:txBody>
                    <a:bodyPr/>
                    <a:lstStyle/>
                    <a:p>
                      <a:r>
                        <a:rPr lang="en-US" dirty="0">
                          <a:latin typeface="Century Gothic" panose="020B0502020202020204" pitchFamily="34" charset="0"/>
                        </a:rPr>
                        <a:t>Issues an alert (plays a bell)</a:t>
                      </a:r>
                    </a:p>
                  </a:txBody>
                  <a:tcPr marL="122686" marR="122686"/>
                </a:tc>
                <a:extLst>
                  <a:ext uri="{0D108BD9-81ED-4DB2-BD59-A6C34878D82A}">
                    <a16:rowId xmlns:a16="http://schemas.microsoft.com/office/drawing/2014/main" val="2318456489"/>
                  </a:ext>
                </a:extLst>
              </a:tr>
              <a:tr h="452582">
                <a:tc>
                  <a:txBody>
                    <a:bodyPr/>
                    <a:lstStyle/>
                    <a:p>
                      <a:r>
                        <a:rPr lang="en-US" b="1" dirty="0">
                          <a:latin typeface="Century Gothic" panose="020B0502020202020204" pitchFamily="34" charset="0"/>
                        </a:rPr>
                        <a:t>\b</a:t>
                      </a:r>
                    </a:p>
                  </a:txBody>
                  <a:tcPr marL="122686" marR="122686"/>
                </a:tc>
                <a:tc>
                  <a:txBody>
                    <a:bodyPr/>
                    <a:lstStyle/>
                    <a:p>
                      <a:r>
                        <a:rPr lang="en-US" dirty="0">
                          <a:latin typeface="Century Gothic" panose="020B0502020202020204" pitchFamily="34" charset="0"/>
                        </a:rPr>
                        <a:t>Prints a backspace</a:t>
                      </a:r>
                    </a:p>
                  </a:txBody>
                  <a:tcPr marL="122686" marR="122686"/>
                </a:tc>
                <a:extLst>
                  <a:ext uri="{0D108BD9-81ED-4DB2-BD59-A6C34878D82A}">
                    <a16:rowId xmlns:a16="http://schemas.microsoft.com/office/drawing/2014/main" val="460330055"/>
                  </a:ext>
                </a:extLst>
              </a:tr>
              <a:tr h="452582">
                <a:tc>
                  <a:txBody>
                    <a:bodyPr/>
                    <a:lstStyle/>
                    <a:p>
                      <a:r>
                        <a:rPr lang="en-US" b="1" dirty="0">
                          <a:latin typeface="Century Gothic" panose="020B0502020202020204" pitchFamily="34" charset="0"/>
                        </a:rPr>
                        <a:t>\c</a:t>
                      </a:r>
                    </a:p>
                  </a:txBody>
                  <a:tcPr marL="122686" marR="122686"/>
                </a:tc>
                <a:tc>
                  <a:txBody>
                    <a:bodyPr/>
                    <a:lstStyle/>
                    <a:p>
                      <a:r>
                        <a:rPr lang="en-US" dirty="0">
                          <a:latin typeface="Century Gothic" panose="020B0502020202020204" pitchFamily="34" charset="0"/>
                        </a:rPr>
                        <a:t>Instructs printf to produce no further output</a:t>
                      </a:r>
                    </a:p>
                  </a:txBody>
                  <a:tcPr marL="122686" marR="122686"/>
                </a:tc>
                <a:extLst>
                  <a:ext uri="{0D108BD9-81ED-4DB2-BD59-A6C34878D82A}">
                    <a16:rowId xmlns:a16="http://schemas.microsoft.com/office/drawing/2014/main" val="457651528"/>
                  </a:ext>
                </a:extLst>
              </a:tr>
              <a:tr h="452582">
                <a:tc>
                  <a:txBody>
                    <a:bodyPr/>
                    <a:lstStyle/>
                    <a:p>
                      <a:r>
                        <a:rPr lang="en-US" b="1" dirty="0">
                          <a:latin typeface="Century Gothic" panose="020B0502020202020204" pitchFamily="34" charset="0"/>
                        </a:rPr>
                        <a:t>\e</a:t>
                      </a:r>
                    </a:p>
                  </a:txBody>
                  <a:tcPr marL="122686" marR="122686"/>
                </a:tc>
                <a:tc>
                  <a:txBody>
                    <a:bodyPr/>
                    <a:lstStyle/>
                    <a:p>
                      <a:r>
                        <a:rPr lang="en-US" dirty="0">
                          <a:latin typeface="Century Gothic" panose="020B0502020202020204" pitchFamily="34" charset="0"/>
                        </a:rPr>
                        <a:t>Prints an escape character (ASCII code 27)</a:t>
                      </a:r>
                    </a:p>
                  </a:txBody>
                  <a:tcPr marL="122686" marR="122686"/>
                </a:tc>
                <a:extLst>
                  <a:ext uri="{0D108BD9-81ED-4DB2-BD59-A6C34878D82A}">
                    <a16:rowId xmlns:a16="http://schemas.microsoft.com/office/drawing/2014/main" val="199712631"/>
                  </a:ext>
                </a:extLst>
              </a:tr>
              <a:tr h="452582">
                <a:tc>
                  <a:txBody>
                    <a:bodyPr/>
                    <a:lstStyle/>
                    <a:p>
                      <a:r>
                        <a:rPr lang="en-US" b="1" dirty="0">
                          <a:latin typeface="Century Gothic" panose="020B0502020202020204" pitchFamily="34" charset="0"/>
                        </a:rPr>
                        <a:t>\f</a:t>
                      </a:r>
                    </a:p>
                  </a:txBody>
                  <a:tcPr marL="122686" marR="122686"/>
                </a:tc>
                <a:tc>
                  <a:txBody>
                    <a:bodyPr/>
                    <a:lstStyle/>
                    <a:p>
                      <a:r>
                        <a:rPr lang="en-US" dirty="0">
                          <a:latin typeface="Century Gothic" panose="020B0502020202020204" pitchFamily="34" charset="0"/>
                        </a:rPr>
                        <a:t>Prints a form feed</a:t>
                      </a:r>
                    </a:p>
                  </a:txBody>
                  <a:tcPr marL="122686" marR="122686"/>
                </a:tc>
                <a:extLst>
                  <a:ext uri="{0D108BD9-81ED-4DB2-BD59-A6C34878D82A}">
                    <a16:rowId xmlns:a16="http://schemas.microsoft.com/office/drawing/2014/main" val="4262580521"/>
                  </a:ext>
                </a:extLst>
              </a:tr>
              <a:tr h="452582">
                <a:tc>
                  <a:txBody>
                    <a:bodyPr/>
                    <a:lstStyle/>
                    <a:p>
                      <a:r>
                        <a:rPr lang="en-US" b="1" dirty="0">
                          <a:latin typeface="Century Gothic" panose="020B0502020202020204" pitchFamily="34" charset="0"/>
                        </a:rPr>
                        <a:t>\n</a:t>
                      </a:r>
                    </a:p>
                  </a:txBody>
                  <a:tcPr marL="122686" marR="122686"/>
                </a:tc>
                <a:tc>
                  <a:txBody>
                    <a:bodyPr/>
                    <a:lstStyle/>
                    <a:p>
                      <a:r>
                        <a:rPr lang="en-US" b="1" dirty="0">
                          <a:solidFill>
                            <a:srgbClr val="FF0000"/>
                          </a:solidFill>
                          <a:latin typeface="Century Gothic" panose="020B0502020202020204" pitchFamily="34" charset="0"/>
                        </a:rPr>
                        <a:t>Prints a newline</a:t>
                      </a:r>
                    </a:p>
                  </a:txBody>
                  <a:tcPr marL="122686" marR="122686"/>
                </a:tc>
                <a:extLst>
                  <a:ext uri="{0D108BD9-81ED-4DB2-BD59-A6C34878D82A}">
                    <a16:rowId xmlns:a16="http://schemas.microsoft.com/office/drawing/2014/main" val="1206059654"/>
                  </a:ext>
                </a:extLst>
              </a:tr>
              <a:tr h="452582">
                <a:tc>
                  <a:txBody>
                    <a:bodyPr/>
                    <a:lstStyle/>
                    <a:p>
                      <a:r>
                        <a:rPr lang="en-US" b="1" dirty="0">
                          <a:latin typeface="Century Gothic" panose="020B0502020202020204" pitchFamily="34" charset="0"/>
                        </a:rPr>
                        <a:t>\r</a:t>
                      </a:r>
                    </a:p>
                  </a:txBody>
                  <a:tcPr marL="122686" marR="122686"/>
                </a:tc>
                <a:tc>
                  <a:txBody>
                    <a:bodyPr/>
                    <a:lstStyle/>
                    <a:p>
                      <a:r>
                        <a:rPr lang="en-US" dirty="0">
                          <a:latin typeface="Century Gothic" panose="020B0502020202020204" pitchFamily="34" charset="0"/>
                        </a:rPr>
                        <a:t>Prints a carriage return</a:t>
                      </a:r>
                    </a:p>
                  </a:txBody>
                  <a:tcPr marL="122686" marR="122686"/>
                </a:tc>
                <a:extLst>
                  <a:ext uri="{0D108BD9-81ED-4DB2-BD59-A6C34878D82A}">
                    <a16:rowId xmlns:a16="http://schemas.microsoft.com/office/drawing/2014/main" val="1542981754"/>
                  </a:ext>
                </a:extLst>
              </a:tr>
              <a:tr h="452582">
                <a:tc>
                  <a:txBody>
                    <a:bodyPr/>
                    <a:lstStyle/>
                    <a:p>
                      <a:r>
                        <a:rPr lang="en-US" b="1" dirty="0">
                          <a:latin typeface="Century Gothic" panose="020B0502020202020204" pitchFamily="34" charset="0"/>
                        </a:rPr>
                        <a:t>\t</a:t>
                      </a:r>
                    </a:p>
                  </a:txBody>
                  <a:tcPr marL="122686" marR="122686"/>
                </a:tc>
                <a:tc>
                  <a:txBody>
                    <a:bodyPr/>
                    <a:lstStyle/>
                    <a:p>
                      <a:r>
                        <a:rPr lang="en-US" b="1" dirty="0">
                          <a:solidFill>
                            <a:srgbClr val="FF0000"/>
                          </a:solidFill>
                          <a:latin typeface="Century Gothic" panose="020B0502020202020204" pitchFamily="34" charset="0"/>
                        </a:rPr>
                        <a:t>Prints a horizontal tab</a:t>
                      </a:r>
                    </a:p>
                  </a:txBody>
                  <a:tcPr marL="122686" marR="122686"/>
                </a:tc>
                <a:extLst>
                  <a:ext uri="{0D108BD9-81ED-4DB2-BD59-A6C34878D82A}">
                    <a16:rowId xmlns:a16="http://schemas.microsoft.com/office/drawing/2014/main" val="1469060299"/>
                  </a:ext>
                </a:extLst>
              </a:tr>
              <a:tr h="452582">
                <a:tc>
                  <a:txBody>
                    <a:bodyPr/>
                    <a:lstStyle/>
                    <a:p>
                      <a:r>
                        <a:rPr lang="en-US" b="1" dirty="0">
                          <a:latin typeface="Century Gothic" panose="020B0502020202020204" pitchFamily="34" charset="0"/>
                        </a:rPr>
                        <a:t>\v</a:t>
                      </a:r>
                    </a:p>
                  </a:txBody>
                  <a:tcPr marL="122686" marR="122686"/>
                </a:tc>
                <a:tc>
                  <a:txBody>
                    <a:bodyPr/>
                    <a:lstStyle/>
                    <a:p>
                      <a:r>
                        <a:rPr lang="en-US" dirty="0">
                          <a:latin typeface="Century Gothic" panose="020B0502020202020204" pitchFamily="34" charset="0"/>
                        </a:rPr>
                        <a:t>Prints a vertical tab</a:t>
                      </a:r>
                    </a:p>
                  </a:txBody>
                  <a:tcPr marL="122686" marR="122686"/>
                </a:tc>
                <a:extLst>
                  <a:ext uri="{0D108BD9-81ED-4DB2-BD59-A6C34878D82A}">
                    <a16:rowId xmlns:a16="http://schemas.microsoft.com/office/drawing/2014/main" val="2585833927"/>
                  </a:ext>
                </a:extLst>
              </a:tr>
            </a:tbl>
          </a:graphicData>
        </a:graphic>
      </p:graphicFrame>
    </p:spTree>
    <p:extLst>
      <p:ext uri="{BB962C8B-B14F-4D97-AF65-F5344CB8AC3E}">
        <p14:creationId xmlns:p14="http://schemas.microsoft.com/office/powerpoint/2010/main" val="36348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80E1-5770-4E8E-92A9-7D89BB4DBEE6}"/>
              </a:ext>
            </a:extLst>
          </p:cNvPr>
          <p:cNvSpPr>
            <a:spLocks noGrp="1"/>
          </p:cNvSpPr>
          <p:nvPr>
            <p:ph type="title"/>
          </p:nvPr>
        </p:nvSpPr>
        <p:spPr/>
        <p:txBody>
          <a:bodyPr/>
          <a:lstStyle/>
          <a:p>
            <a:pPr algn="ctr"/>
            <a:r>
              <a:rPr lang="en-US" dirty="0">
                <a:latin typeface="Century Gothic" panose="020B0502020202020204" pitchFamily="34" charset="0"/>
              </a:rPr>
              <a:t>More on Files and Directories </a:t>
            </a:r>
          </a:p>
        </p:txBody>
      </p:sp>
      <p:sp>
        <p:nvSpPr>
          <p:cNvPr id="4" name="Content Placeholder 3">
            <a:extLst>
              <a:ext uri="{FF2B5EF4-FFF2-40B4-BE49-F238E27FC236}">
                <a16:creationId xmlns:a16="http://schemas.microsoft.com/office/drawing/2014/main" id="{CA9BA291-346B-41C8-A9E8-BF06969FD063}"/>
              </a:ext>
            </a:extLst>
          </p:cNvPr>
          <p:cNvSpPr>
            <a:spLocks noGrp="1"/>
          </p:cNvSpPr>
          <p:nvPr>
            <p:ph idx="1"/>
          </p:nvPr>
        </p:nvSpPr>
        <p:spPr/>
        <p:txBody>
          <a:bodyPr>
            <a:normAutofit lnSpcReduction="10000"/>
          </a:bodyPr>
          <a:lstStyle/>
          <a:p>
            <a:r>
              <a:rPr lang="en-US" sz="2800" dirty="0"/>
              <a:t>Removing files is easy:</a:t>
            </a:r>
          </a:p>
          <a:p>
            <a:pPr lvl="1"/>
            <a:r>
              <a:rPr lang="en-US" sz="2600" dirty="0"/>
              <a:t>To remove tmp3, enter ‘</a:t>
            </a:r>
            <a:r>
              <a:rPr lang="en-US" sz="2600" b="1" dirty="0" err="1">
                <a:solidFill>
                  <a:srgbClr val="0070C0"/>
                </a:solidFill>
              </a:rPr>
              <a:t>rm</a:t>
            </a:r>
            <a:r>
              <a:rPr lang="en-US" sz="2600" b="1" dirty="0">
                <a:solidFill>
                  <a:srgbClr val="0070C0"/>
                </a:solidFill>
              </a:rPr>
              <a:t> -</a:t>
            </a:r>
            <a:r>
              <a:rPr lang="en-US" sz="2600" b="1" dirty="0" err="1">
                <a:solidFill>
                  <a:srgbClr val="0070C0"/>
                </a:solidFill>
              </a:rPr>
              <a:t>i</a:t>
            </a:r>
            <a:r>
              <a:rPr lang="en-US" sz="2600" b="1" dirty="0">
                <a:solidFill>
                  <a:srgbClr val="0070C0"/>
                </a:solidFill>
              </a:rPr>
              <a:t> tmp3</a:t>
            </a:r>
            <a:r>
              <a:rPr lang="en-US" sz="2600" dirty="0"/>
              <a:t>’ – the –</a:t>
            </a:r>
            <a:r>
              <a:rPr lang="en-US" sz="2600" dirty="0" err="1"/>
              <a:t>i</a:t>
            </a:r>
            <a:r>
              <a:rPr lang="en-US" sz="2600" dirty="0"/>
              <a:t> argument means to ask you first to verify (</a:t>
            </a:r>
            <a:r>
              <a:rPr lang="en-US" sz="2600" dirty="0" err="1"/>
              <a:t>rm</a:t>
            </a:r>
            <a:r>
              <a:rPr lang="en-US" sz="2600" dirty="0"/>
              <a:t> = remove)</a:t>
            </a:r>
          </a:p>
          <a:p>
            <a:pPr lvl="1"/>
            <a:r>
              <a:rPr lang="en-US" sz="2600" dirty="0"/>
              <a:t>To remove all files: ‘</a:t>
            </a:r>
            <a:r>
              <a:rPr lang="en-US" sz="2600" b="1" dirty="0" err="1">
                <a:solidFill>
                  <a:srgbClr val="0070C0"/>
                </a:solidFill>
              </a:rPr>
              <a:t>rm</a:t>
            </a:r>
            <a:r>
              <a:rPr lang="en-US" sz="2600" b="1" dirty="0">
                <a:solidFill>
                  <a:srgbClr val="0070C0"/>
                </a:solidFill>
              </a:rPr>
              <a:t> *</a:t>
            </a:r>
            <a:r>
              <a:rPr lang="en-US" sz="2600" dirty="0"/>
              <a:t>’ – </a:t>
            </a:r>
            <a:r>
              <a:rPr lang="en-US" sz="2600" dirty="0">
                <a:solidFill>
                  <a:srgbClr val="FF0000"/>
                </a:solidFill>
              </a:rPr>
              <a:t>doesn’t include ‘.’ files</a:t>
            </a:r>
          </a:p>
          <a:p>
            <a:r>
              <a:rPr lang="en-US" sz="2800" u="sng" dirty="0"/>
              <a:t>Directories are ordinary files </a:t>
            </a:r>
            <a:r>
              <a:rPr lang="en-US" sz="2800" dirty="0"/>
              <a:t>in UNIX and Linux</a:t>
            </a:r>
          </a:p>
          <a:p>
            <a:pPr lvl="1"/>
            <a:r>
              <a:rPr lang="en-US" sz="2600" dirty="0"/>
              <a:t>Every file has an association with a directory</a:t>
            </a:r>
          </a:p>
          <a:p>
            <a:r>
              <a:rPr lang="en-US" sz="2800" dirty="0"/>
              <a:t>To create a directory, enter ‘</a:t>
            </a:r>
            <a:r>
              <a:rPr lang="en-US" sz="2800" b="1" dirty="0" err="1">
                <a:solidFill>
                  <a:srgbClr val="0070C0"/>
                </a:solidFill>
              </a:rPr>
              <a:t>mkdir</a:t>
            </a:r>
            <a:r>
              <a:rPr lang="en-US" sz="2800" b="1" dirty="0">
                <a:solidFill>
                  <a:srgbClr val="0070C0"/>
                </a:solidFill>
              </a:rPr>
              <a:t> temp</a:t>
            </a:r>
            <a:r>
              <a:rPr lang="en-US" sz="2800" dirty="0"/>
              <a:t>’ (</a:t>
            </a:r>
            <a:r>
              <a:rPr lang="en-US" sz="2800" dirty="0" err="1"/>
              <a:t>mkdir</a:t>
            </a:r>
            <a:r>
              <a:rPr lang="en-US" sz="2800" dirty="0"/>
              <a:t> = make directory)</a:t>
            </a:r>
          </a:p>
          <a:p>
            <a:pPr lvl="1"/>
            <a:r>
              <a:rPr lang="en-US" sz="2600" dirty="0"/>
              <a:t>Now, type ls –</a:t>
            </a:r>
            <a:r>
              <a:rPr lang="en-US" sz="2600" dirty="0" err="1"/>
              <a:t>alF</a:t>
            </a:r>
            <a:r>
              <a:rPr lang="en-US" sz="2600" dirty="0"/>
              <a:t> to see the directory you just created</a:t>
            </a:r>
          </a:p>
          <a:p>
            <a:r>
              <a:rPr lang="en-US" sz="2800" dirty="0"/>
              <a:t>Removing a directory is a little different:</a:t>
            </a:r>
          </a:p>
          <a:p>
            <a:pPr lvl="1"/>
            <a:r>
              <a:rPr lang="en-US" sz="2600" dirty="0"/>
              <a:t>Enter ‘</a:t>
            </a:r>
            <a:r>
              <a:rPr lang="en-US" sz="2600" b="1" dirty="0" err="1">
                <a:solidFill>
                  <a:srgbClr val="0070C0"/>
                </a:solidFill>
              </a:rPr>
              <a:t>rmdir</a:t>
            </a:r>
            <a:r>
              <a:rPr lang="en-US" sz="2600" b="1" dirty="0">
                <a:solidFill>
                  <a:srgbClr val="0070C0"/>
                </a:solidFill>
              </a:rPr>
              <a:t> temp</a:t>
            </a:r>
            <a:r>
              <a:rPr lang="en-US" sz="2600" dirty="0"/>
              <a:t>’  (</a:t>
            </a:r>
            <a:r>
              <a:rPr lang="en-US" sz="2600" dirty="0" err="1"/>
              <a:t>rmdir</a:t>
            </a:r>
            <a:r>
              <a:rPr lang="en-US" sz="2600" dirty="0"/>
              <a:t> = remove directory)</a:t>
            </a:r>
          </a:p>
        </p:txBody>
      </p:sp>
    </p:spTree>
    <p:extLst>
      <p:ext uri="{BB962C8B-B14F-4D97-AF65-F5344CB8AC3E}">
        <p14:creationId xmlns:p14="http://schemas.microsoft.com/office/powerpoint/2010/main" val="1752209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38F0-6F0F-4622-8996-B5DCD2F6AAC2}"/>
              </a:ext>
            </a:extLst>
          </p:cNvPr>
          <p:cNvSpPr>
            <a:spLocks noGrp="1"/>
          </p:cNvSpPr>
          <p:nvPr>
            <p:ph type="title"/>
          </p:nvPr>
        </p:nvSpPr>
        <p:spPr/>
        <p:txBody>
          <a:bodyPr/>
          <a:lstStyle/>
          <a:p>
            <a:pPr algn="ctr"/>
            <a:r>
              <a:rPr lang="en-US" b="1" dirty="0"/>
              <a:t>                    More ‘rm’</a:t>
            </a:r>
          </a:p>
        </p:txBody>
      </p:sp>
      <p:sp>
        <p:nvSpPr>
          <p:cNvPr id="3" name="Content Placeholder 2">
            <a:extLst>
              <a:ext uri="{FF2B5EF4-FFF2-40B4-BE49-F238E27FC236}">
                <a16:creationId xmlns:a16="http://schemas.microsoft.com/office/drawing/2014/main" id="{94A3D306-6672-4677-B8CA-49E0301BA214}"/>
              </a:ext>
            </a:extLst>
          </p:cNvPr>
          <p:cNvSpPr>
            <a:spLocks noGrp="1"/>
          </p:cNvSpPr>
          <p:nvPr>
            <p:ph idx="1"/>
          </p:nvPr>
        </p:nvSpPr>
        <p:spPr/>
        <p:txBody>
          <a:bodyPr/>
          <a:lstStyle/>
          <a:p>
            <a:r>
              <a:rPr lang="en-US" dirty="0"/>
              <a:t>rm will not delete a directory such as ‘</a:t>
            </a:r>
            <a:r>
              <a:rPr lang="en-US" b="1" dirty="0">
                <a:solidFill>
                  <a:srgbClr val="0070C0"/>
                </a:solidFill>
              </a:rPr>
              <a:t>rm test</a:t>
            </a:r>
            <a:r>
              <a:rPr lang="en-US" dirty="0"/>
              <a:t>’</a:t>
            </a:r>
          </a:p>
          <a:p>
            <a:pPr lvl="1"/>
            <a:r>
              <a:rPr lang="en-US" sz="2200" dirty="0"/>
              <a:t>Will result in an error </a:t>
            </a:r>
          </a:p>
          <a:p>
            <a:r>
              <a:rPr lang="en-US" dirty="0"/>
              <a:t>To delete a directory, all of its files, and any subdirectories, use: </a:t>
            </a:r>
            <a:br>
              <a:rPr lang="en-US" dirty="0"/>
            </a:br>
            <a:r>
              <a:rPr lang="en-US" dirty="0"/>
              <a:t>‘</a:t>
            </a:r>
            <a:r>
              <a:rPr lang="en-US" b="1" dirty="0">
                <a:solidFill>
                  <a:srgbClr val="0070C0"/>
                </a:solidFill>
                <a:highlight>
                  <a:srgbClr val="E0E3E8"/>
                </a:highlight>
              </a:rPr>
              <a:t>rm –R &lt;DIR&gt;</a:t>
            </a:r>
            <a:r>
              <a:rPr lang="en-US" dirty="0"/>
              <a:t>’ or ‘</a:t>
            </a:r>
            <a:r>
              <a:rPr lang="en-US" b="1" dirty="0">
                <a:solidFill>
                  <a:srgbClr val="0070C0"/>
                </a:solidFill>
                <a:highlight>
                  <a:srgbClr val="E0E3E8"/>
                </a:highlight>
              </a:rPr>
              <a:t>rm –r &lt;DIR&gt;</a:t>
            </a:r>
            <a:r>
              <a:rPr lang="en-US" dirty="0"/>
              <a:t>’</a:t>
            </a:r>
          </a:p>
          <a:p>
            <a:pPr marL="457200" lvl="1" indent="0">
              <a:buNone/>
            </a:pPr>
            <a:endParaRPr lang="en-US" dirty="0"/>
          </a:p>
        </p:txBody>
      </p:sp>
      <p:grpSp>
        <p:nvGrpSpPr>
          <p:cNvPr id="5" name="Group 4">
            <a:extLst>
              <a:ext uri="{FF2B5EF4-FFF2-40B4-BE49-F238E27FC236}">
                <a16:creationId xmlns:a16="http://schemas.microsoft.com/office/drawing/2014/main" id="{6ACE9BAF-293E-481A-AC72-041D308E0DEB}"/>
              </a:ext>
            </a:extLst>
          </p:cNvPr>
          <p:cNvGrpSpPr/>
          <p:nvPr/>
        </p:nvGrpSpPr>
        <p:grpSpPr>
          <a:xfrm>
            <a:off x="2137033" y="3086100"/>
            <a:ext cx="7602053" cy="3446958"/>
            <a:chOff x="2137033" y="3086100"/>
            <a:chExt cx="7602053" cy="3446958"/>
          </a:xfrm>
        </p:grpSpPr>
        <p:pic>
          <p:nvPicPr>
            <p:cNvPr id="4" name="Picture 3">
              <a:extLst>
                <a:ext uri="{FF2B5EF4-FFF2-40B4-BE49-F238E27FC236}">
                  <a16:creationId xmlns:a16="http://schemas.microsoft.com/office/drawing/2014/main" id="{CE3AFF35-151A-4004-BB85-AE5BD2D836A7}"/>
                </a:ext>
              </a:extLst>
            </p:cNvPr>
            <p:cNvPicPr>
              <a:picLocks noChangeAspect="1"/>
            </p:cNvPicPr>
            <p:nvPr/>
          </p:nvPicPr>
          <p:blipFill rotWithShape="1">
            <a:blip r:embed="rId2"/>
            <a:srcRect t="18544"/>
            <a:stretch/>
          </p:blipFill>
          <p:spPr>
            <a:xfrm>
              <a:off x="2137033" y="3086100"/>
              <a:ext cx="7602053" cy="3446958"/>
            </a:xfrm>
            <a:prstGeom prst="rect">
              <a:avLst/>
            </a:prstGeom>
          </p:spPr>
        </p:pic>
        <p:sp>
          <p:nvSpPr>
            <p:cNvPr id="6" name="Arrow: Right 5">
              <a:extLst>
                <a:ext uri="{FF2B5EF4-FFF2-40B4-BE49-F238E27FC236}">
                  <a16:creationId xmlns:a16="http://schemas.microsoft.com/office/drawing/2014/main" id="{A5688527-B57F-4121-BF08-7029467747DB}"/>
                </a:ext>
              </a:extLst>
            </p:cNvPr>
            <p:cNvSpPr/>
            <p:nvPr/>
          </p:nvSpPr>
          <p:spPr>
            <a:xfrm rot="10800000">
              <a:off x="6772920" y="5316748"/>
              <a:ext cx="1607073" cy="39462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7959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BA64-B4F3-45BC-BA14-D926465C3747}"/>
              </a:ext>
            </a:extLst>
          </p:cNvPr>
          <p:cNvSpPr>
            <a:spLocks noGrp="1"/>
          </p:cNvSpPr>
          <p:nvPr>
            <p:ph type="title"/>
          </p:nvPr>
        </p:nvSpPr>
        <p:spPr/>
        <p:txBody>
          <a:bodyPr>
            <a:normAutofit/>
          </a:bodyPr>
          <a:lstStyle/>
          <a:p>
            <a:pPr algn="ctr"/>
            <a:r>
              <a:rPr lang="en-US" b="1" dirty="0"/>
              <a:t>More on Files and Directories</a:t>
            </a:r>
          </a:p>
        </p:txBody>
      </p:sp>
      <p:sp>
        <p:nvSpPr>
          <p:cNvPr id="4" name="Content Placeholder 3">
            <a:extLst>
              <a:ext uri="{FF2B5EF4-FFF2-40B4-BE49-F238E27FC236}">
                <a16:creationId xmlns:a16="http://schemas.microsoft.com/office/drawing/2014/main" id="{CC5ABF6B-202C-47DF-85DB-5E28C4A88C5C}"/>
              </a:ext>
            </a:extLst>
          </p:cNvPr>
          <p:cNvSpPr>
            <a:spLocks noGrp="1"/>
          </p:cNvSpPr>
          <p:nvPr>
            <p:ph idx="1"/>
          </p:nvPr>
        </p:nvSpPr>
        <p:spPr/>
        <p:txBody>
          <a:bodyPr>
            <a:normAutofit/>
          </a:bodyPr>
          <a:lstStyle/>
          <a:p>
            <a:r>
              <a:rPr lang="en-US" sz="2800" dirty="0">
                <a:latin typeface="Century Gothic" panose="020B0502020202020204" pitchFamily="34" charset="0"/>
              </a:rPr>
              <a:t>The mv command moves files from one location to another</a:t>
            </a:r>
          </a:p>
          <a:p>
            <a:pPr lvl="1"/>
            <a:r>
              <a:rPr lang="en-US" sz="2400" dirty="0">
                <a:latin typeface="Century Gothic" panose="020B0502020202020204" pitchFamily="34" charset="0"/>
              </a:rPr>
              <a:t>Cannot rename multiple files from one extension to another</a:t>
            </a:r>
          </a:p>
          <a:p>
            <a:pPr lvl="1"/>
            <a:r>
              <a:rPr lang="en-US" sz="2600" dirty="0">
                <a:latin typeface="Century Gothic" panose="020B0502020202020204" pitchFamily="34" charset="0"/>
              </a:rPr>
              <a:t>Let’s create a directory called ‘temp’</a:t>
            </a:r>
          </a:p>
          <a:p>
            <a:pPr lvl="1"/>
            <a:r>
              <a:rPr lang="en-US" sz="2600" dirty="0">
                <a:latin typeface="Century Gothic" panose="020B0502020202020204" pitchFamily="34" charset="0"/>
              </a:rPr>
              <a:t>Now let’s move to that directory: ‘cd temp’</a:t>
            </a:r>
          </a:p>
          <a:p>
            <a:pPr lvl="1"/>
            <a:r>
              <a:rPr lang="en-US" sz="2600" dirty="0">
                <a:latin typeface="Century Gothic" panose="020B0502020202020204" pitchFamily="34" charset="0"/>
              </a:rPr>
              <a:t>Let’s create a simple file: ‘</a:t>
            </a:r>
            <a:r>
              <a:rPr lang="en-US" sz="2600" b="1" dirty="0">
                <a:solidFill>
                  <a:srgbClr val="0070C0"/>
                </a:solidFill>
                <a:latin typeface="Century Gothic" panose="020B0502020202020204" pitchFamily="34" charset="0"/>
              </a:rPr>
              <a:t>cat date &gt; tmp4</a:t>
            </a:r>
            <a:r>
              <a:rPr lang="en-US" sz="2600" dirty="0">
                <a:latin typeface="Century Gothic" panose="020B0502020202020204" pitchFamily="34" charset="0"/>
              </a:rPr>
              <a:t>’</a:t>
            </a:r>
          </a:p>
          <a:p>
            <a:pPr lvl="1"/>
            <a:r>
              <a:rPr lang="en-US" sz="2600" dirty="0">
                <a:latin typeface="Century Gothic" panose="020B0502020202020204" pitchFamily="34" charset="0"/>
              </a:rPr>
              <a:t>Now move it to the previous directory:</a:t>
            </a:r>
          </a:p>
          <a:p>
            <a:pPr lvl="2"/>
            <a:r>
              <a:rPr lang="en-US" sz="2400" dirty="0">
                <a:latin typeface="Century Gothic" panose="020B0502020202020204" pitchFamily="34" charset="0"/>
              </a:rPr>
              <a:t>‘</a:t>
            </a:r>
            <a:r>
              <a:rPr lang="en-US" sz="2400" b="1" dirty="0">
                <a:solidFill>
                  <a:srgbClr val="0070C0"/>
                </a:solidFill>
                <a:latin typeface="Century Gothic" panose="020B0502020202020204" pitchFamily="34" charset="0"/>
              </a:rPr>
              <a:t>mv tmp4 ..’</a:t>
            </a:r>
          </a:p>
          <a:p>
            <a:pPr lvl="2"/>
            <a:r>
              <a:rPr lang="en-US" sz="2400" dirty="0">
                <a:latin typeface="Century Gothic" panose="020B0502020202020204" pitchFamily="34" charset="0"/>
              </a:rPr>
              <a:t>View the file move: ‘ls ..’</a:t>
            </a:r>
          </a:p>
          <a:p>
            <a:pPr lvl="1"/>
            <a:r>
              <a:rPr lang="en-US" sz="2600" dirty="0">
                <a:latin typeface="Century Gothic" panose="020B0502020202020204" pitchFamily="34" charset="0"/>
              </a:rPr>
              <a:t>The ‘.’ and ‘..’ mean the same as they do in MS-DOS: ‘.’ = current directory and ‘..’ = previous directory</a:t>
            </a:r>
          </a:p>
        </p:txBody>
      </p:sp>
    </p:spTree>
    <p:extLst>
      <p:ext uri="{BB962C8B-B14F-4D97-AF65-F5344CB8AC3E}">
        <p14:creationId xmlns:p14="http://schemas.microsoft.com/office/powerpoint/2010/main" val="94687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0855B219-006E-46D4-9E5B-7B57F7B4CB03}"/>
              </a:ext>
            </a:extLst>
          </p:cNvPr>
          <p:cNvSpPr>
            <a:spLocks noGrp="1" noChangeArrowheads="1"/>
          </p:cNvSpPr>
          <p:nvPr>
            <p:ph type="title" idx="4294967295"/>
          </p:nvPr>
        </p:nvSpPr>
        <p:spPr>
          <a:xfrm>
            <a:off x="838200" y="365125"/>
            <a:ext cx="10515600" cy="742913"/>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sz="2800" dirty="0">
                <a:latin typeface="Century Gothic" panose="020B0502020202020204" pitchFamily="34" charset="0"/>
              </a:rPr>
              <a:t>Cursor Movement Commands in vi (&amp; vim)</a:t>
            </a:r>
            <a:r>
              <a:rPr lang="en-US" sz="2800" dirty="0">
                <a:latin typeface="Century Gothic" panose="020B0502020202020204" pitchFamily="34" charset="0"/>
              </a:rPr>
              <a:t> Master title style</a:t>
            </a:r>
            <a:endParaRPr lang="en-GB" altLang="en-US" sz="2800" dirty="0">
              <a:latin typeface="Century Gothic" panose="020B0502020202020204" pitchFamily="34" charset="0"/>
            </a:endParaRPr>
          </a:p>
        </p:txBody>
      </p:sp>
      <p:graphicFrame>
        <p:nvGraphicFramePr>
          <p:cNvPr id="4" name="Table 3">
            <a:extLst>
              <a:ext uri="{FF2B5EF4-FFF2-40B4-BE49-F238E27FC236}">
                <a16:creationId xmlns:a16="http://schemas.microsoft.com/office/drawing/2014/main" id="{3FF8288E-8BC4-4A5E-9BE9-B34C654DBE49}"/>
              </a:ext>
            </a:extLst>
          </p:cNvPr>
          <p:cNvGraphicFramePr>
            <a:graphicFrameLocks noGrp="1"/>
          </p:cNvGraphicFramePr>
          <p:nvPr/>
        </p:nvGraphicFramePr>
        <p:xfrm>
          <a:off x="3047920" y="1005588"/>
          <a:ext cx="6096160" cy="3363550"/>
        </p:xfrm>
        <a:graphic>
          <a:graphicData uri="http://schemas.openxmlformats.org/drawingml/2006/table">
            <a:tbl>
              <a:tblPr firstRow="1" bandRow="1">
                <a:tableStyleId>{5C22544A-7EE6-4342-B048-85BDC9FD1C3A}</a:tableStyleId>
              </a:tblPr>
              <a:tblGrid>
                <a:gridCol w="1803887">
                  <a:extLst>
                    <a:ext uri="{9D8B030D-6E8A-4147-A177-3AD203B41FA5}">
                      <a16:colId xmlns:a16="http://schemas.microsoft.com/office/drawing/2014/main" val="20000"/>
                    </a:ext>
                  </a:extLst>
                </a:gridCol>
                <a:gridCol w="4292273">
                  <a:extLst>
                    <a:ext uri="{9D8B030D-6E8A-4147-A177-3AD203B41FA5}">
                      <a16:colId xmlns:a16="http://schemas.microsoft.com/office/drawing/2014/main" val="20001"/>
                    </a:ext>
                  </a:extLst>
                </a:gridCol>
              </a:tblGrid>
              <a:tr h="336355">
                <a:tc>
                  <a:txBody>
                    <a:bodyPr/>
                    <a:lstStyle/>
                    <a:p>
                      <a:pPr algn="ctr"/>
                      <a:r>
                        <a:rPr lang="en-US" sz="1600" dirty="0"/>
                        <a:t>Key</a:t>
                      </a:r>
                    </a:p>
                  </a:txBody>
                  <a:tcPr marL="82946" marR="82946" marT="41468" marB="41468"/>
                </a:tc>
                <a:tc>
                  <a:txBody>
                    <a:bodyPr/>
                    <a:lstStyle/>
                    <a:p>
                      <a:pPr algn="ctr"/>
                      <a:r>
                        <a:rPr lang="en-US" sz="1600" dirty="0"/>
                        <a:t>Does the Following</a:t>
                      </a:r>
                    </a:p>
                  </a:txBody>
                  <a:tcPr marL="82946" marR="82946" marT="41468" marB="41468"/>
                </a:tc>
                <a:extLst>
                  <a:ext uri="{0D108BD9-81ED-4DB2-BD59-A6C34878D82A}">
                    <a16:rowId xmlns:a16="http://schemas.microsoft.com/office/drawing/2014/main" val="10000"/>
                  </a:ext>
                </a:extLst>
              </a:tr>
              <a:tr h="336355">
                <a:tc>
                  <a:txBody>
                    <a:bodyPr/>
                    <a:lstStyle/>
                    <a:p>
                      <a:r>
                        <a:rPr lang="en-US" sz="1600" dirty="0"/>
                        <a:t>Down Arrow</a:t>
                      </a:r>
                    </a:p>
                  </a:txBody>
                  <a:tcPr marL="82946" marR="82946" marT="41468" marB="41468"/>
                </a:tc>
                <a:tc>
                  <a:txBody>
                    <a:bodyPr/>
                    <a:lstStyle/>
                    <a:p>
                      <a:r>
                        <a:rPr lang="en-US" sz="1600" dirty="0"/>
                        <a:t>Moves the cursor one line down</a:t>
                      </a:r>
                    </a:p>
                  </a:txBody>
                  <a:tcPr marL="82946" marR="82946" marT="41468" marB="41468"/>
                </a:tc>
                <a:extLst>
                  <a:ext uri="{0D108BD9-81ED-4DB2-BD59-A6C34878D82A}">
                    <a16:rowId xmlns:a16="http://schemas.microsoft.com/office/drawing/2014/main" val="10001"/>
                  </a:ext>
                </a:extLst>
              </a:tr>
              <a:tr h="336355">
                <a:tc>
                  <a:txBody>
                    <a:bodyPr/>
                    <a:lstStyle/>
                    <a:p>
                      <a:r>
                        <a:rPr lang="en-US" sz="1600" dirty="0"/>
                        <a:t>Up Arrow</a:t>
                      </a:r>
                    </a:p>
                  </a:txBody>
                  <a:tcPr marL="82946" marR="82946" marT="41468" marB="41468"/>
                </a:tc>
                <a:tc>
                  <a:txBody>
                    <a:bodyPr/>
                    <a:lstStyle/>
                    <a:p>
                      <a:r>
                        <a:rPr lang="en-US" sz="1600" dirty="0"/>
                        <a:t>Moves the cursor one line up</a:t>
                      </a:r>
                    </a:p>
                  </a:txBody>
                  <a:tcPr marL="82946" marR="82946" marT="41468" marB="41468"/>
                </a:tc>
                <a:extLst>
                  <a:ext uri="{0D108BD9-81ED-4DB2-BD59-A6C34878D82A}">
                    <a16:rowId xmlns:a16="http://schemas.microsoft.com/office/drawing/2014/main" val="10002"/>
                  </a:ext>
                </a:extLst>
              </a:tr>
              <a:tr h="336355">
                <a:tc>
                  <a:txBody>
                    <a:bodyPr/>
                    <a:lstStyle/>
                    <a:p>
                      <a:r>
                        <a:rPr lang="en-US" sz="1600" dirty="0"/>
                        <a:t>Left Arrow</a:t>
                      </a:r>
                    </a:p>
                  </a:txBody>
                  <a:tcPr marL="82946" marR="82946" marT="41468" marB="41468"/>
                </a:tc>
                <a:tc>
                  <a:txBody>
                    <a:bodyPr/>
                    <a:lstStyle/>
                    <a:p>
                      <a:r>
                        <a:rPr lang="en-US" sz="1600" dirty="0"/>
                        <a:t>Moves the cursor one character to the left</a:t>
                      </a:r>
                    </a:p>
                  </a:txBody>
                  <a:tcPr marL="82946" marR="82946" marT="41468" marB="41468"/>
                </a:tc>
                <a:extLst>
                  <a:ext uri="{0D108BD9-81ED-4DB2-BD59-A6C34878D82A}">
                    <a16:rowId xmlns:a16="http://schemas.microsoft.com/office/drawing/2014/main" val="10003"/>
                  </a:ext>
                </a:extLst>
              </a:tr>
              <a:tr h="336355">
                <a:tc>
                  <a:txBody>
                    <a:bodyPr/>
                    <a:lstStyle/>
                    <a:p>
                      <a:r>
                        <a:rPr lang="en-US" sz="1600" dirty="0"/>
                        <a:t>Right Arrow</a:t>
                      </a:r>
                    </a:p>
                  </a:txBody>
                  <a:tcPr marL="82946" marR="82946" marT="41468" marB="41468"/>
                </a:tc>
                <a:tc>
                  <a:txBody>
                    <a:bodyPr/>
                    <a:lstStyle/>
                    <a:p>
                      <a:r>
                        <a:rPr lang="en-US" sz="1600" dirty="0"/>
                        <a:t>Moves the cursor one character to the right</a:t>
                      </a:r>
                    </a:p>
                  </a:txBody>
                  <a:tcPr marL="82946" marR="82946" marT="41468" marB="41468"/>
                </a:tc>
                <a:extLst>
                  <a:ext uri="{0D108BD9-81ED-4DB2-BD59-A6C34878D82A}">
                    <a16:rowId xmlns:a16="http://schemas.microsoft.com/office/drawing/2014/main" val="10004"/>
                  </a:ext>
                </a:extLst>
              </a:tr>
              <a:tr h="336355">
                <a:tc>
                  <a:txBody>
                    <a:bodyPr/>
                    <a:lstStyle/>
                    <a:p>
                      <a:r>
                        <a:rPr lang="en-US" sz="1600" dirty="0"/>
                        <a:t>W</a:t>
                      </a:r>
                    </a:p>
                  </a:txBody>
                  <a:tcPr marL="82946" marR="82946" marT="41468" marB="41468"/>
                </a:tc>
                <a:tc>
                  <a:txBody>
                    <a:bodyPr/>
                    <a:lstStyle/>
                    <a:p>
                      <a:r>
                        <a:rPr lang="en-US" sz="1600" dirty="0"/>
                        <a:t>Moves the cursor one word forward</a:t>
                      </a:r>
                    </a:p>
                  </a:txBody>
                  <a:tcPr marL="82946" marR="82946" marT="41468" marB="41468"/>
                </a:tc>
                <a:extLst>
                  <a:ext uri="{0D108BD9-81ED-4DB2-BD59-A6C34878D82A}">
                    <a16:rowId xmlns:a16="http://schemas.microsoft.com/office/drawing/2014/main" val="10005"/>
                  </a:ext>
                </a:extLst>
              </a:tr>
              <a:tr h="336355">
                <a:tc>
                  <a:txBody>
                    <a:bodyPr/>
                    <a:lstStyle/>
                    <a:p>
                      <a:r>
                        <a:rPr lang="en-US" sz="1600" dirty="0"/>
                        <a:t>B</a:t>
                      </a:r>
                    </a:p>
                  </a:txBody>
                  <a:tcPr marL="82946" marR="82946" marT="41468" marB="41468"/>
                </a:tc>
                <a:tc>
                  <a:txBody>
                    <a:bodyPr/>
                    <a:lstStyle/>
                    <a:p>
                      <a:r>
                        <a:rPr lang="en-US" sz="1600" dirty="0"/>
                        <a:t>Moves the cursor one word backward</a:t>
                      </a:r>
                    </a:p>
                  </a:txBody>
                  <a:tcPr marL="82946" marR="82946" marT="41468" marB="41468"/>
                </a:tc>
                <a:extLst>
                  <a:ext uri="{0D108BD9-81ED-4DB2-BD59-A6C34878D82A}">
                    <a16:rowId xmlns:a16="http://schemas.microsoft.com/office/drawing/2014/main" val="10006"/>
                  </a:ext>
                </a:extLst>
              </a:tr>
              <a:tr h="336355">
                <a:tc>
                  <a:txBody>
                    <a:bodyPr/>
                    <a:lstStyle/>
                    <a:p>
                      <a:r>
                        <a:rPr lang="en-US" sz="1600" dirty="0"/>
                        <a:t>CTRL-D</a:t>
                      </a:r>
                    </a:p>
                  </a:txBody>
                  <a:tcPr marL="82946" marR="82946" marT="41468" marB="41468"/>
                </a:tc>
                <a:tc>
                  <a:txBody>
                    <a:bodyPr/>
                    <a:lstStyle/>
                    <a:p>
                      <a:r>
                        <a:rPr lang="en-US" sz="1600" dirty="0"/>
                        <a:t>Moves down</a:t>
                      </a:r>
                      <a:r>
                        <a:rPr lang="en-US" sz="1600" baseline="0" dirty="0"/>
                        <a:t> half a screen</a:t>
                      </a:r>
                      <a:endParaRPr lang="en-US" sz="1600" dirty="0"/>
                    </a:p>
                  </a:txBody>
                  <a:tcPr marL="82946" marR="82946" marT="41468" marB="41468"/>
                </a:tc>
                <a:extLst>
                  <a:ext uri="{0D108BD9-81ED-4DB2-BD59-A6C34878D82A}">
                    <a16:rowId xmlns:a16="http://schemas.microsoft.com/office/drawing/2014/main" val="10007"/>
                  </a:ext>
                </a:extLst>
              </a:tr>
              <a:tr h="336355">
                <a:tc>
                  <a:txBody>
                    <a:bodyPr/>
                    <a:lstStyle/>
                    <a:p>
                      <a:r>
                        <a:rPr lang="en-US" sz="1600" dirty="0"/>
                        <a:t>CTRL-U</a:t>
                      </a:r>
                    </a:p>
                  </a:txBody>
                  <a:tcPr marL="82946" marR="82946" marT="41468" marB="41468"/>
                </a:tc>
                <a:tc>
                  <a:txBody>
                    <a:bodyPr/>
                    <a:lstStyle/>
                    <a:p>
                      <a:r>
                        <a:rPr lang="en-US" sz="1600" dirty="0"/>
                        <a:t>Moves up half a screen</a:t>
                      </a:r>
                    </a:p>
                  </a:txBody>
                  <a:tcPr marL="82946" marR="82946" marT="41468" marB="41468"/>
                </a:tc>
                <a:extLst>
                  <a:ext uri="{0D108BD9-81ED-4DB2-BD59-A6C34878D82A}">
                    <a16:rowId xmlns:a16="http://schemas.microsoft.com/office/drawing/2014/main" val="10008"/>
                  </a:ext>
                </a:extLst>
              </a:tr>
              <a:tr h="336355">
                <a:tc>
                  <a:txBody>
                    <a:bodyPr/>
                    <a:lstStyle/>
                    <a:p>
                      <a:r>
                        <a:rPr lang="en-US" sz="1600" dirty="0"/>
                        <a:t>$</a:t>
                      </a:r>
                    </a:p>
                  </a:txBody>
                  <a:tcPr marL="82946" marR="82946" marT="41468" marB="41468"/>
                </a:tc>
                <a:tc>
                  <a:txBody>
                    <a:bodyPr/>
                    <a:lstStyle/>
                    <a:p>
                      <a:r>
                        <a:rPr lang="en-US" sz="1600" dirty="0"/>
                        <a:t>Move to end of line</a:t>
                      </a:r>
                    </a:p>
                  </a:txBody>
                  <a:tcPr marL="82946" marR="82946" marT="41468" marB="41468"/>
                </a:tc>
                <a:extLst>
                  <a:ext uri="{0D108BD9-81ED-4DB2-BD59-A6C34878D82A}">
                    <a16:rowId xmlns:a16="http://schemas.microsoft.com/office/drawing/2014/main" val="1977365922"/>
                  </a:ext>
                </a:extLst>
              </a:tr>
            </a:tbl>
          </a:graphicData>
        </a:graphic>
      </p:graphicFrame>
      <p:sp>
        <p:nvSpPr>
          <p:cNvPr id="32803" name="TextBox 7">
            <a:extLst>
              <a:ext uri="{FF2B5EF4-FFF2-40B4-BE49-F238E27FC236}">
                <a16:creationId xmlns:a16="http://schemas.microsoft.com/office/drawing/2014/main" id="{C8308A89-4C93-48BE-AF42-E55BB1A304F9}"/>
              </a:ext>
            </a:extLst>
          </p:cNvPr>
          <p:cNvSpPr txBox="1">
            <a:spLocks noChangeArrowheads="1"/>
          </p:cNvSpPr>
          <p:nvPr/>
        </p:nvSpPr>
        <p:spPr bwMode="auto">
          <a:xfrm>
            <a:off x="711759" y="4403855"/>
            <a:ext cx="9085383" cy="2353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a:defRPr>
                <a:solidFill>
                  <a:schemeClr val="tx1"/>
                </a:solidFill>
                <a:latin typeface="Arial" panose="020B0604020202020204" pitchFamily="34" charset="0"/>
                <a:cs typeface="Arial Unicode MS" charset="0"/>
              </a:defRPr>
            </a:lvl1pPr>
            <a:lvl2pPr marL="742950" indent="-285750" eaLnBrk="0">
              <a:defRPr>
                <a:solidFill>
                  <a:schemeClr val="tx1"/>
                </a:solidFill>
                <a:latin typeface="Arial" panose="020B0604020202020204" pitchFamily="34" charset="0"/>
                <a:cs typeface="Arial Unicode MS" charset="0"/>
              </a:defRPr>
            </a:lvl2pPr>
            <a:lvl3pPr marL="1143000" indent="-228600" eaLnBrk="0">
              <a:defRPr>
                <a:solidFill>
                  <a:schemeClr val="tx1"/>
                </a:solidFill>
                <a:latin typeface="Arial" panose="020B0604020202020204" pitchFamily="34" charset="0"/>
                <a:cs typeface="Arial Unicode MS" charset="0"/>
              </a:defRPr>
            </a:lvl3pPr>
            <a:lvl4pPr marL="1600200" indent="-228600" eaLnBrk="0">
              <a:defRPr>
                <a:solidFill>
                  <a:schemeClr val="tx1"/>
                </a:solidFill>
                <a:latin typeface="Arial" panose="020B0604020202020204" pitchFamily="34" charset="0"/>
                <a:cs typeface="Arial Unicode MS" charset="0"/>
              </a:defRPr>
            </a:lvl4pPr>
            <a:lvl5pPr marL="2057400" indent="-228600" eaLnBrk="0">
              <a:defRPr>
                <a:solidFill>
                  <a:schemeClr val="tx1"/>
                </a:solidFill>
                <a:latin typeface="Arial" panose="020B0604020202020204" pitchFamily="34" charset="0"/>
                <a:cs typeface="Arial Unicode MS" charset="0"/>
              </a:defRPr>
            </a:lvl5pPr>
            <a:lvl6pPr marL="2514600" indent="-228600" defTabSz="457200" eaLnBrk="0" fontAlgn="base" hangingPunct="0">
              <a:lnSpc>
                <a:spcPct val="93000"/>
              </a:lnSpc>
              <a:spcBef>
                <a:spcPct val="0"/>
              </a:spcBef>
              <a:spcAft>
                <a:spcPct val="0"/>
              </a:spcAft>
              <a:buClr>
                <a:srgbClr val="000000"/>
              </a:buClr>
              <a:buSzPct val="45000"/>
              <a:buFont typeface="StarSymbol" charset="0"/>
              <a:defRPr>
                <a:solidFill>
                  <a:schemeClr val="tx1"/>
                </a:solidFill>
                <a:latin typeface="Arial" panose="020B0604020202020204" pitchFamily="34" charset="0"/>
                <a:cs typeface="Arial Unicode MS" charset="0"/>
              </a:defRPr>
            </a:lvl6pPr>
            <a:lvl7pPr marL="2971800" indent="-228600" defTabSz="457200" eaLnBrk="0" fontAlgn="base" hangingPunct="0">
              <a:lnSpc>
                <a:spcPct val="93000"/>
              </a:lnSpc>
              <a:spcBef>
                <a:spcPct val="0"/>
              </a:spcBef>
              <a:spcAft>
                <a:spcPct val="0"/>
              </a:spcAft>
              <a:buClr>
                <a:srgbClr val="000000"/>
              </a:buClr>
              <a:buSzPct val="45000"/>
              <a:buFont typeface="StarSymbol" charset="0"/>
              <a:defRPr>
                <a:solidFill>
                  <a:schemeClr val="tx1"/>
                </a:solidFill>
                <a:latin typeface="Arial" panose="020B0604020202020204" pitchFamily="34" charset="0"/>
                <a:cs typeface="Arial Unicode MS" charset="0"/>
              </a:defRPr>
            </a:lvl7pPr>
            <a:lvl8pPr marL="3429000" indent="-228600" defTabSz="457200" eaLnBrk="0" fontAlgn="base" hangingPunct="0">
              <a:lnSpc>
                <a:spcPct val="93000"/>
              </a:lnSpc>
              <a:spcBef>
                <a:spcPct val="0"/>
              </a:spcBef>
              <a:spcAft>
                <a:spcPct val="0"/>
              </a:spcAft>
              <a:buClr>
                <a:srgbClr val="000000"/>
              </a:buClr>
              <a:buSzPct val="45000"/>
              <a:buFont typeface="StarSymbol" charset="0"/>
              <a:defRPr>
                <a:solidFill>
                  <a:schemeClr val="tx1"/>
                </a:solidFill>
                <a:latin typeface="Arial" panose="020B0604020202020204" pitchFamily="34" charset="0"/>
                <a:cs typeface="Arial Unicode MS" charset="0"/>
              </a:defRPr>
            </a:lvl8pPr>
            <a:lvl9pPr marL="3886200" indent="-228600" defTabSz="457200" eaLnBrk="0" fontAlgn="base" hangingPunct="0">
              <a:lnSpc>
                <a:spcPct val="93000"/>
              </a:lnSpc>
              <a:spcBef>
                <a:spcPct val="0"/>
              </a:spcBef>
              <a:spcAft>
                <a:spcPct val="0"/>
              </a:spcAft>
              <a:buClr>
                <a:srgbClr val="000000"/>
              </a:buClr>
              <a:buSzPct val="45000"/>
              <a:buFont typeface="StarSymbol" charset="0"/>
              <a:defRPr>
                <a:solidFill>
                  <a:schemeClr val="tx1"/>
                </a:solidFill>
                <a:latin typeface="Arial" panose="020B0604020202020204" pitchFamily="34" charset="0"/>
                <a:cs typeface="Arial Unicode MS" charset="0"/>
              </a:defRPr>
            </a:lvl9pPr>
          </a:lstStyle>
          <a:p>
            <a:pPr eaLnBrk="1"/>
            <a:r>
              <a:rPr lang="en-US" altLang="en-US" sz="1633" dirty="0">
                <a:latin typeface="Century Gothic" panose="020B0502020202020204" pitchFamily="34" charset="0"/>
              </a:rPr>
              <a:t>You can go to a specific line number at any time by using the colon (:) command. For example, to go to line 6, type </a:t>
            </a:r>
            <a:r>
              <a:rPr lang="en-US" altLang="en-US" sz="1633" b="1" dirty="0">
                <a:solidFill>
                  <a:srgbClr val="0070C0"/>
                </a:solidFill>
                <a:latin typeface="Century Gothic" panose="020B0502020202020204" pitchFamily="34" charset="0"/>
              </a:rPr>
              <a:t>‘:6</a:t>
            </a:r>
            <a:r>
              <a:rPr lang="en-US" altLang="en-US" sz="1633" dirty="0">
                <a:latin typeface="Century Gothic" panose="020B0502020202020204" pitchFamily="34" charset="0"/>
              </a:rPr>
              <a:t>’ and press enter.  vi displays the colon on the last line of the screen and from then on, vi uses any text you type as a command. You have to press enter to submit a command to vi. </a:t>
            </a:r>
          </a:p>
          <a:p>
            <a:pPr eaLnBrk="1"/>
            <a:endParaRPr lang="en-US" altLang="en-US" sz="1633" dirty="0">
              <a:latin typeface="Century Gothic" panose="020B0502020202020204" pitchFamily="34" charset="0"/>
            </a:endParaRPr>
          </a:p>
          <a:p>
            <a:pPr eaLnBrk="1"/>
            <a:r>
              <a:rPr lang="en-US" altLang="en-US" sz="1633" dirty="0">
                <a:latin typeface="Century Gothic" panose="020B0502020202020204" pitchFamily="34" charset="0"/>
              </a:rPr>
              <a:t>To search for a string, first type a slash (/), which is displayed on the last line of the screen. Type the search string and then press enter. The vi editor locates the string and positions the cursor at the beginning of that string. </a:t>
            </a:r>
          </a:p>
          <a:p>
            <a:pPr eaLnBrk="1"/>
            <a:endParaRPr lang="en-US" altLang="en-US" sz="1633" dirty="0">
              <a:latin typeface="Century Gothic" panose="020B0502020202020204" pitchFamily="34" charset="0"/>
            </a:endParaRPr>
          </a:p>
        </p:txBody>
      </p:sp>
    </p:spTree>
    <p:extLst>
      <p:ext uri="{BB962C8B-B14F-4D97-AF65-F5344CB8AC3E}">
        <p14:creationId xmlns:p14="http://schemas.microsoft.com/office/powerpoint/2010/main" val="23974543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B6774F-7AED-4E24-9581-09754A3EFCA6}"/>
              </a:ext>
            </a:extLst>
          </p:cNvPr>
          <p:cNvSpPr>
            <a:spLocks noGrp="1"/>
          </p:cNvSpPr>
          <p:nvPr>
            <p:ph type="title"/>
          </p:nvPr>
        </p:nvSpPr>
        <p:spPr/>
        <p:txBody>
          <a:bodyPr/>
          <a:lstStyle/>
          <a:p>
            <a:pPr algn="ctr"/>
            <a:r>
              <a:rPr lang="en-US" b="1" dirty="0"/>
              <a:t>More Basic Commands</a:t>
            </a:r>
          </a:p>
        </p:txBody>
      </p:sp>
      <p:sp>
        <p:nvSpPr>
          <p:cNvPr id="5" name="Content Placeholder 4">
            <a:extLst>
              <a:ext uri="{FF2B5EF4-FFF2-40B4-BE49-F238E27FC236}">
                <a16:creationId xmlns:a16="http://schemas.microsoft.com/office/drawing/2014/main" id="{4FCCAFFC-80D2-4654-8198-D9C8CEC3137E}"/>
              </a:ext>
            </a:extLst>
          </p:cNvPr>
          <p:cNvSpPr>
            <a:spLocks noGrp="1"/>
          </p:cNvSpPr>
          <p:nvPr>
            <p:ph idx="1"/>
          </p:nvPr>
        </p:nvSpPr>
        <p:spPr/>
        <p:txBody>
          <a:bodyPr>
            <a:normAutofit/>
          </a:bodyPr>
          <a:lstStyle/>
          <a:p>
            <a:r>
              <a:rPr lang="en-US" sz="2800" dirty="0">
                <a:latin typeface="Century Gothic" panose="020B0502020202020204" pitchFamily="34" charset="0"/>
              </a:rPr>
              <a:t>The ‘</a:t>
            </a:r>
            <a:r>
              <a:rPr lang="en-US" sz="2800" dirty="0">
                <a:highlight>
                  <a:srgbClr val="E0E3E8"/>
                </a:highlight>
                <a:latin typeface="Century Gothic" panose="020B0502020202020204" pitchFamily="34" charset="0"/>
              </a:rPr>
              <a:t>mv</a:t>
            </a:r>
            <a:r>
              <a:rPr lang="en-US" sz="2800" dirty="0">
                <a:latin typeface="Century Gothic" panose="020B0502020202020204" pitchFamily="34" charset="0"/>
              </a:rPr>
              <a:t>’ command is also used to rename a file:</a:t>
            </a:r>
          </a:p>
          <a:p>
            <a:pPr lvl="1"/>
            <a:r>
              <a:rPr lang="en-US" sz="2600" dirty="0">
                <a:latin typeface="Century Gothic" panose="020B0502020202020204" pitchFamily="34" charset="0"/>
              </a:rPr>
              <a:t>‘</a:t>
            </a:r>
            <a:r>
              <a:rPr lang="en-US" sz="2600" b="1" dirty="0">
                <a:solidFill>
                  <a:srgbClr val="0070C0"/>
                </a:solidFill>
                <a:latin typeface="Century Gothic" panose="020B0502020202020204" pitchFamily="34" charset="0"/>
              </a:rPr>
              <a:t>mv tmp3 tmp5</a:t>
            </a:r>
            <a:r>
              <a:rPr lang="en-US" sz="2600" dirty="0">
                <a:latin typeface="Century Gothic" panose="020B0502020202020204" pitchFamily="34" charset="0"/>
              </a:rPr>
              <a:t>’</a:t>
            </a:r>
          </a:p>
          <a:p>
            <a:r>
              <a:rPr lang="en-US" sz="2800" dirty="0">
                <a:latin typeface="Century Gothic" panose="020B0502020202020204" pitchFamily="34" charset="0"/>
              </a:rPr>
              <a:t>Or to move files from one directory to another:</a:t>
            </a:r>
          </a:p>
          <a:p>
            <a:pPr lvl="1"/>
            <a:r>
              <a:rPr lang="en-US" sz="2600" dirty="0">
                <a:latin typeface="Century Gothic" panose="020B0502020202020204" pitchFamily="34" charset="0"/>
              </a:rPr>
              <a:t>‘</a:t>
            </a:r>
            <a:r>
              <a:rPr lang="en-US" sz="2600" b="1" dirty="0">
                <a:solidFill>
                  <a:srgbClr val="0070C0"/>
                </a:solidFill>
                <a:latin typeface="Century Gothic" panose="020B0502020202020204" pitchFamily="34" charset="0"/>
              </a:rPr>
              <a:t>mv ../* </a:t>
            </a:r>
            <a:r>
              <a:rPr lang="en-US" sz="2600" dirty="0">
                <a:latin typeface="Century Gothic" panose="020B0502020202020204" pitchFamily="34" charset="0"/>
              </a:rPr>
              <a:t>.’  (move all files from parent to current)</a:t>
            </a:r>
          </a:p>
          <a:p>
            <a:r>
              <a:rPr lang="en-US" sz="2800" dirty="0">
                <a:latin typeface="Century Gothic" panose="020B0502020202020204" pitchFamily="34" charset="0"/>
              </a:rPr>
              <a:t>Unlike MS-DOS that uses the backwards slash, UNIX and Linux use the forward slash (/)</a:t>
            </a:r>
          </a:p>
          <a:p>
            <a:r>
              <a:rPr lang="en-US" sz="2800" dirty="0">
                <a:latin typeface="Century Gothic" panose="020B0502020202020204" pitchFamily="34" charset="0"/>
              </a:rPr>
              <a:t>Switching to the /</a:t>
            </a:r>
            <a:r>
              <a:rPr lang="en-US" sz="2800" dirty="0" err="1">
                <a:latin typeface="Century Gothic" panose="020B0502020202020204" pitchFamily="34" charset="0"/>
              </a:rPr>
              <a:t>etc</a:t>
            </a:r>
            <a:r>
              <a:rPr lang="en-US" sz="2800" dirty="0">
                <a:latin typeface="Century Gothic" panose="020B0502020202020204" pitchFamily="34" charset="0"/>
              </a:rPr>
              <a:t> directory is simple: ‘</a:t>
            </a:r>
            <a:r>
              <a:rPr lang="en-US" sz="2800" b="1" dirty="0">
                <a:solidFill>
                  <a:srgbClr val="0070C0"/>
                </a:solidFill>
                <a:latin typeface="Century Gothic" panose="020B0502020202020204" pitchFamily="34" charset="0"/>
              </a:rPr>
              <a:t>cd /</a:t>
            </a:r>
            <a:r>
              <a:rPr lang="en-US" sz="2800" b="1" dirty="0" err="1">
                <a:solidFill>
                  <a:srgbClr val="0070C0"/>
                </a:solidFill>
                <a:latin typeface="Century Gothic" panose="020B0502020202020204" pitchFamily="34" charset="0"/>
              </a:rPr>
              <a:t>etc</a:t>
            </a:r>
            <a:r>
              <a:rPr lang="en-US" sz="2800" dirty="0">
                <a:latin typeface="Century Gothic" panose="020B0502020202020204" pitchFamily="34" charset="0"/>
              </a:rPr>
              <a:t>’</a:t>
            </a:r>
          </a:p>
          <a:p>
            <a:pPr lvl="1"/>
            <a:r>
              <a:rPr lang="en-US" sz="2600" dirty="0">
                <a:latin typeface="Century Gothic" panose="020B0502020202020204" pitchFamily="34" charset="0"/>
              </a:rPr>
              <a:t>To return to your home directory: ‘</a:t>
            </a:r>
            <a:r>
              <a:rPr lang="en-US" sz="2600" b="1" dirty="0">
                <a:solidFill>
                  <a:srgbClr val="0070C0"/>
                </a:solidFill>
                <a:latin typeface="Century Gothic" panose="020B0502020202020204" pitchFamily="34" charset="0"/>
              </a:rPr>
              <a:t>cd</a:t>
            </a:r>
            <a:r>
              <a:rPr lang="en-US" sz="2600" dirty="0">
                <a:latin typeface="Century Gothic" panose="020B0502020202020204" pitchFamily="34" charset="0"/>
              </a:rPr>
              <a:t>’</a:t>
            </a:r>
          </a:p>
        </p:txBody>
      </p:sp>
    </p:spTree>
    <p:extLst>
      <p:ext uri="{BB962C8B-B14F-4D97-AF65-F5344CB8AC3E}">
        <p14:creationId xmlns:p14="http://schemas.microsoft.com/office/powerpoint/2010/main" val="1307275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CCC737-500C-4251-ABAD-904CED62BE2D}"/>
              </a:ext>
            </a:extLst>
          </p:cNvPr>
          <p:cNvPicPr>
            <a:picLocks noChangeAspect="1"/>
          </p:cNvPicPr>
          <p:nvPr/>
        </p:nvPicPr>
        <p:blipFill rotWithShape="1">
          <a:blip r:embed="rId2"/>
          <a:srcRect r="22943" b="19220"/>
          <a:stretch/>
        </p:blipFill>
        <p:spPr>
          <a:xfrm>
            <a:off x="943960" y="2673715"/>
            <a:ext cx="10616222" cy="3857713"/>
          </a:xfrm>
          <a:prstGeom prst="rect">
            <a:avLst/>
          </a:prstGeom>
        </p:spPr>
      </p:pic>
      <p:sp>
        <p:nvSpPr>
          <p:cNvPr id="2" name="Title 1">
            <a:extLst>
              <a:ext uri="{FF2B5EF4-FFF2-40B4-BE49-F238E27FC236}">
                <a16:creationId xmlns:a16="http://schemas.microsoft.com/office/drawing/2014/main" id="{B9E997F5-5C21-4E47-8307-3F88F9587041}"/>
              </a:ext>
            </a:extLst>
          </p:cNvPr>
          <p:cNvSpPr>
            <a:spLocks noGrp="1"/>
          </p:cNvSpPr>
          <p:nvPr>
            <p:ph type="title"/>
          </p:nvPr>
        </p:nvSpPr>
        <p:spPr/>
        <p:txBody>
          <a:bodyPr>
            <a:normAutofit/>
          </a:bodyPr>
          <a:lstStyle/>
          <a:p>
            <a:pPr algn="ctr"/>
            <a:r>
              <a:rPr lang="en-US" b="1" dirty="0"/>
              <a:t>‘</a:t>
            </a:r>
            <a:r>
              <a:rPr lang="en-US" b="1" dirty="0" err="1">
                <a:latin typeface="Bahnschrift" panose="020B0502040204020203" pitchFamily="34" charset="0"/>
              </a:rPr>
              <a:t>uname</a:t>
            </a:r>
            <a:r>
              <a:rPr lang="en-US" b="1" dirty="0"/>
              <a:t>’ </a:t>
            </a:r>
            <a:r>
              <a:rPr lang="en-US" dirty="0"/>
              <a:t>Command</a:t>
            </a:r>
          </a:p>
        </p:txBody>
      </p:sp>
      <p:sp>
        <p:nvSpPr>
          <p:cNvPr id="4" name="Content Placeholder 3">
            <a:extLst>
              <a:ext uri="{FF2B5EF4-FFF2-40B4-BE49-F238E27FC236}">
                <a16:creationId xmlns:a16="http://schemas.microsoft.com/office/drawing/2014/main" id="{9E43FB48-59A9-414D-A1CA-57F5111F9A14}"/>
              </a:ext>
            </a:extLst>
          </p:cNvPr>
          <p:cNvSpPr>
            <a:spLocks noGrp="1"/>
          </p:cNvSpPr>
          <p:nvPr>
            <p:ph idx="1"/>
          </p:nvPr>
        </p:nvSpPr>
        <p:spPr/>
        <p:txBody>
          <a:bodyPr>
            <a:normAutofit/>
          </a:bodyPr>
          <a:lstStyle/>
          <a:p>
            <a:r>
              <a:rPr lang="en-US" sz="2400" dirty="0">
                <a:latin typeface="Century Gothic" panose="020B0502020202020204" pitchFamily="34" charset="0"/>
              </a:rPr>
              <a:t>The ‘</a:t>
            </a:r>
            <a:r>
              <a:rPr lang="en-US" sz="2400" b="1" dirty="0" err="1">
                <a:highlight>
                  <a:srgbClr val="E0E3E8"/>
                </a:highlight>
                <a:latin typeface="Century Gothic" panose="020B0502020202020204" pitchFamily="34" charset="0"/>
              </a:rPr>
              <a:t>uname</a:t>
            </a:r>
            <a:r>
              <a:rPr lang="en-US" sz="2400" b="1" dirty="0">
                <a:latin typeface="Century Gothic" panose="020B0502020202020204" pitchFamily="34" charset="0"/>
              </a:rPr>
              <a:t>’</a:t>
            </a:r>
            <a:r>
              <a:rPr lang="en-US" sz="2400" dirty="0">
                <a:latin typeface="Century Gothic" panose="020B0502020202020204" pitchFamily="34" charset="0"/>
              </a:rPr>
              <a:t> command displays certain features of the OS running on your machine. By default, it only lists the OS</a:t>
            </a:r>
          </a:p>
          <a:p>
            <a:pPr marL="0" indent="0">
              <a:buNone/>
            </a:pPr>
            <a:endParaRPr lang="en-US" sz="2400" dirty="0"/>
          </a:p>
        </p:txBody>
      </p:sp>
      <p:sp>
        <p:nvSpPr>
          <p:cNvPr id="10" name="Arrow: Left 9">
            <a:extLst>
              <a:ext uri="{FF2B5EF4-FFF2-40B4-BE49-F238E27FC236}">
                <a16:creationId xmlns:a16="http://schemas.microsoft.com/office/drawing/2014/main" id="{C35B1CF0-0594-4A8F-8F5B-E4146CD7C82F}"/>
              </a:ext>
            </a:extLst>
          </p:cNvPr>
          <p:cNvSpPr/>
          <p:nvPr/>
        </p:nvSpPr>
        <p:spPr>
          <a:xfrm>
            <a:off x="5980552" y="4498844"/>
            <a:ext cx="1515292" cy="49638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2648B474-5F3A-4D1C-8453-200EF27CE8CA}"/>
              </a:ext>
            </a:extLst>
          </p:cNvPr>
          <p:cNvSpPr/>
          <p:nvPr/>
        </p:nvSpPr>
        <p:spPr>
          <a:xfrm>
            <a:off x="5980552" y="5221636"/>
            <a:ext cx="1515292" cy="49638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568902D6-14AF-48F5-8384-6D1A538C7D37}"/>
              </a:ext>
            </a:extLst>
          </p:cNvPr>
          <p:cNvSpPr/>
          <p:nvPr/>
        </p:nvSpPr>
        <p:spPr>
          <a:xfrm>
            <a:off x="4000805" y="4857072"/>
            <a:ext cx="1724297" cy="4591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3" name="Arrow: Left 12">
            <a:extLst>
              <a:ext uri="{FF2B5EF4-FFF2-40B4-BE49-F238E27FC236}">
                <a16:creationId xmlns:a16="http://schemas.microsoft.com/office/drawing/2014/main" id="{2EE91AFC-80E0-4F50-AB4E-0731420CDFD4}"/>
              </a:ext>
            </a:extLst>
          </p:cNvPr>
          <p:cNvSpPr/>
          <p:nvPr/>
        </p:nvSpPr>
        <p:spPr>
          <a:xfrm>
            <a:off x="4030437" y="5656912"/>
            <a:ext cx="2268764" cy="4591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MACHINE NAME</a:t>
            </a:r>
          </a:p>
        </p:txBody>
      </p:sp>
    </p:spTree>
    <p:extLst>
      <p:ext uri="{BB962C8B-B14F-4D97-AF65-F5344CB8AC3E}">
        <p14:creationId xmlns:p14="http://schemas.microsoft.com/office/powerpoint/2010/main" val="1565037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27B2-5FEA-4FAA-A083-7754EDBE8692}"/>
              </a:ext>
            </a:extLst>
          </p:cNvPr>
          <p:cNvSpPr>
            <a:spLocks noGrp="1"/>
          </p:cNvSpPr>
          <p:nvPr>
            <p:ph type="title"/>
          </p:nvPr>
        </p:nvSpPr>
        <p:spPr>
          <a:xfrm>
            <a:off x="677334" y="609600"/>
            <a:ext cx="10909420" cy="681644"/>
          </a:xfrm>
        </p:spPr>
        <p:txBody>
          <a:bodyPr>
            <a:normAutofit/>
          </a:bodyPr>
          <a:lstStyle/>
          <a:p>
            <a:pPr algn="ctr"/>
            <a:r>
              <a:rPr lang="en-US" b="1" dirty="0"/>
              <a:t>‘</a:t>
            </a:r>
            <a:r>
              <a:rPr lang="en-US" b="1" dirty="0">
                <a:latin typeface="Bahnschrift" panose="020B0502040204020203" pitchFamily="34" charset="0"/>
              </a:rPr>
              <a:t>passwd</a:t>
            </a:r>
            <a:r>
              <a:rPr lang="en-US" b="1" dirty="0"/>
              <a:t>’ </a:t>
            </a:r>
            <a:r>
              <a:rPr lang="en-US" dirty="0"/>
              <a:t>Command</a:t>
            </a:r>
            <a:endParaRPr lang="en-US" b="1" dirty="0"/>
          </a:p>
        </p:txBody>
      </p:sp>
      <p:sp>
        <p:nvSpPr>
          <p:cNvPr id="3" name="Content Placeholder 2">
            <a:extLst>
              <a:ext uri="{FF2B5EF4-FFF2-40B4-BE49-F238E27FC236}">
                <a16:creationId xmlns:a16="http://schemas.microsoft.com/office/drawing/2014/main" id="{A8547FA8-A8F8-4DDE-BEB7-C6BD1CB04447}"/>
              </a:ext>
            </a:extLst>
          </p:cNvPr>
          <p:cNvSpPr>
            <a:spLocks noGrp="1"/>
          </p:cNvSpPr>
          <p:nvPr>
            <p:ph idx="1"/>
          </p:nvPr>
        </p:nvSpPr>
        <p:spPr>
          <a:xfrm>
            <a:off x="677334" y="1476375"/>
            <a:ext cx="10484152" cy="4564987"/>
          </a:xfrm>
        </p:spPr>
        <p:txBody>
          <a:bodyPr>
            <a:normAutofit/>
          </a:bodyPr>
          <a:lstStyle/>
          <a:p>
            <a:pPr marL="342900" indent="-342900">
              <a:buFont typeface="Arial" panose="020B0604020202020204" pitchFamily="34" charset="0"/>
              <a:buChar char="•"/>
            </a:pPr>
            <a:r>
              <a:rPr lang="en-US" sz="2400" dirty="0">
                <a:latin typeface="Century Gothic" panose="020B0502020202020204" pitchFamily="34" charset="0"/>
              </a:rPr>
              <a:t>The ‘</a:t>
            </a:r>
            <a:r>
              <a:rPr lang="en-US" sz="2400" b="1" dirty="0">
                <a:solidFill>
                  <a:srgbClr val="0070C0"/>
                </a:solidFill>
                <a:latin typeface="Century Gothic" panose="020B0502020202020204" pitchFamily="34" charset="0"/>
              </a:rPr>
              <a:t>passwd</a:t>
            </a:r>
            <a:r>
              <a:rPr lang="en-US" sz="2400" dirty="0">
                <a:latin typeface="Century Gothic" panose="020B0502020202020204" pitchFamily="34" charset="0"/>
              </a:rPr>
              <a:t>’ command is used to change your password</a:t>
            </a:r>
          </a:p>
          <a:p>
            <a:pPr marL="0" indent="0">
              <a:buNone/>
            </a:pPr>
            <a:endParaRPr lang="en-US" sz="2400" dirty="0">
              <a:latin typeface="Century Gothic" panose="020B0502020202020204" pitchFamily="34" charset="0"/>
            </a:endParaRPr>
          </a:p>
        </p:txBody>
      </p:sp>
      <p:pic>
        <p:nvPicPr>
          <p:cNvPr id="5" name="Picture 4">
            <a:extLst>
              <a:ext uri="{FF2B5EF4-FFF2-40B4-BE49-F238E27FC236}">
                <a16:creationId xmlns:a16="http://schemas.microsoft.com/office/drawing/2014/main" id="{90626775-D3D8-4F57-8CED-1858C20545E3}"/>
              </a:ext>
            </a:extLst>
          </p:cNvPr>
          <p:cNvPicPr>
            <a:picLocks noChangeAspect="1"/>
          </p:cNvPicPr>
          <p:nvPr/>
        </p:nvPicPr>
        <p:blipFill rotWithShape="1">
          <a:blip r:embed="rId2"/>
          <a:srcRect b="11600"/>
          <a:stretch/>
        </p:blipFill>
        <p:spPr>
          <a:xfrm>
            <a:off x="199888" y="2664452"/>
            <a:ext cx="11864312" cy="3210657"/>
          </a:xfrm>
          <a:prstGeom prst="rect">
            <a:avLst/>
          </a:prstGeom>
        </p:spPr>
      </p:pic>
    </p:spTree>
    <p:extLst>
      <p:ext uri="{BB962C8B-B14F-4D97-AF65-F5344CB8AC3E}">
        <p14:creationId xmlns:p14="http://schemas.microsoft.com/office/powerpoint/2010/main" val="1840067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94-803B-4743-82A3-8EC674D6FBFF}"/>
              </a:ext>
            </a:extLst>
          </p:cNvPr>
          <p:cNvSpPr>
            <a:spLocks noGrp="1"/>
          </p:cNvSpPr>
          <p:nvPr>
            <p:ph type="title"/>
          </p:nvPr>
        </p:nvSpPr>
        <p:spPr>
          <a:xfrm>
            <a:off x="677334" y="609600"/>
            <a:ext cx="11183740" cy="692727"/>
          </a:xfrm>
        </p:spPr>
        <p:txBody>
          <a:bodyPr>
            <a:normAutofit/>
          </a:bodyPr>
          <a:lstStyle/>
          <a:p>
            <a:pPr algn="ctr"/>
            <a:r>
              <a:rPr lang="en-US" dirty="0"/>
              <a:t>‘</a:t>
            </a:r>
            <a:r>
              <a:rPr lang="en-US" b="1" dirty="0" err="1">
                <a:latin typeface="Bahnschrift" panose="020B0502040204020203" pitchFamily="34" charset="0"/>
              </a:rPr>
              <a:t>passwd</a:t>
            </a:r>
            <a:r>
              <a:rPr lang="en-US" dirty="0"/>
              <a:t>’ Command (continued)</a:t>
            </a:r>
          </a:p>
        </p:txBody>
      </p:sp>
      <p:sp>
        <p:nvSpPr>
          <p:cNvPr id="3" name="Content Placeholder 2">
            <a:extLst>
              <a:ext uri="{FF2B5EF4-FFF2-40B4-BE49-F238E27FC236}">
                <a16:creationId xmlns:a16="http://schemas.microsoft.com/office/drawing/2014/main" id="{3181A469-2436-42E4-BD96-E625C7DD3DB6}"/>
              </a:ext>
            </a:extLst>
          </p:cNvPr>
          <p:cNvSpPr>
            <a:spLocks noGrp="1"/>
          </p:cNvSpPr>
          <p:nvPr>
            <p:ph idx="1"/>
          </p:nvPr>
        </p:nvSpPr>
        <p:spPr>
          <a:xfrm>
            <a:off x="677334" y="1476375"/>
            <a:ext cx="10777604" cy="5381625"/>
          </a:xfrm>
        </p:spPr>
        <p:txBody>
          <a:bodyPr>
            <a:normAutofit/>
          </a:bodyPr>
          <a:lstStyle/>
          <a:p>
            <a:pPr marL="342900" indent="-342900">
              <a:buFont typeface="Arial" panose="020B0604020202020204" pitchFamily="34" charset="0"/>
              <a:buChar char="•"/>
            </a:pPr>
            <a:r>
              <a:rPr lang="en-US" sz="2400" dirty="0">
                <a:latin typeface="Century Gothic" panose="020B0502020202020204" pitchFamily="34" charset="0"/>
              </a:rPr>
              <a:t>Changes the password for the user running the command </a:t>
            </a:r>
            <a:br>
              <a:rPr lang="en-US" sz="2400" dirty="0">
                <a:latin typeface="Century Gothic" panose="020B0502020202020204" pitchFamily="34" charset="0"/>
              </a:rPr>
            </a:br>
            <a:r>
              <a:rPr lang="en-US" sz="2400" dirty="0">
                <a:latin typeface="Century Gothic" panose="020B0502020202020204" pitchFamily="34" charset="0"/>
              </a:rPr>
              <a:t>New password is encrypted by the system and stored in the file /</a:t>
            </a:r>
            <a:r>
              <a:rPr lang="en-US" sz="2400" dirty="0" err="1">
                <a:latin typeface="Century Gothic" panose="020B0502020202020204" pitchFamily="34" charset="0"/>
              </a:rPr>
              <a:t>etc</a:t>
            </a:r>
            <a:r>
              <a:rPr lang="en-US" sz="2400" dirty="0">
                <a:latin typeface="Century Gothic" panose="020B0502020202020204" pitchFamily="34" charset="0"/>
              </a:rPr>
              <a:t>/shadow (or /</a:t>
            </a:r>
            <a:r>
              <a:rPr lang="en-US" sz="2400" dirty="0" err="1">
                <a:latin typeface="Century Gothic" panose="020B0502020202020204" pitchFamily="34" charset="0"/>
              </a:rPr>
              <a:t>etc</a:t>
            </a:r>
            <a:r>
              <a:rPr lang="en-US" sz="2400" dirty="0">
                <a:latin typeface="Century Gothic" panose="020B0502020202020204" pitchFamily="34" charset="0"/>
              </a:rPr>
              <a:t>/passwd on older systems)</a:t>
            </a:r>
          </a:p>
          <a:p>
            <a:pPr marL="342900" indent="-342900">
              <a:buFont typeface="Arial" panose="020B0604020202020204" pitchFamily="34" charset="0"/>
              <a:buChar char="•"/>
            </a:pPr>
            <a:r>
              <a:rPr lang="en-US" sz="2400" dirty="0">
                <a:latin typeface="Century Gothic" panose="020B0502020202020204" pitchFamily="34" charset="0"/>
              </a:rPr>
              <a:t>Many systems conduct certain checks on the password string to ensure that you don’t choose easy-to-remember passwords. Systems often insist on a minimum length or a mix of letters and numerals</a:t>
            </a:r>
          </a:p>
        </p:txBody>
      </p:sp>
      <p:pic>
        <p:nvPicPr>
          <p:cNvPr id="4" name="Picture 3">
            <a:extLst>
              <a:ext uri="{FF2B5EF4-FFF2-40B4-BE49-F238E27FC236}">
                <a16:creationId xmlns:a16="http://schemas.microsoft.com/office/drawing/2014/main" id="{7A567BA1-19EE-4B88-8200-3DCC34D6DB9E}"/>
              </a:ext>
            </a:extLst>
          </p:cNvPr>
          <p:cNvPicPr>
            <a:picLocks noChangeAspect="1"/>
          </p:cNvPicPr>
          <p:nvPr/>
        </p:nvPicPr>
        <p:blipFill>
          <a:blip r:embed="rId2"/>
          <a:stretch>
            <a:fillRect/>
          </a:stretch>
        </p:blipFill>
        <p:spPr>
          <a:xfrm>
            <a:off x="1138684" y="3805356"/>
            <a:ext cx="9866759" cy="2614494"/>
          </a:xfrm>
          <a:prstGeom prst="rect">
            <a:avLst/>
          </a:prstGeom>
        </p:spPr>
      </p:pic>
    </p:spTree>
    <p:extLst>
      <p:ext uri="{BB962C8B-B14F-4D97-AF65-F5344CB8AC3E}">
        <p14:creationId xmlns:p14="http://schemas.microsoft.com/office/powerpoint/2010/main" val="3930982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01A-7903-49EB-949D-1FB84C689F93}"/>
              </a:ext>
            </a:extLst>
          </p:cNvPr>
          <p:cNvSpPr>
            <a:spLocks noGrp="1"/>
          </p:cNvSpPr>
          <p:nvPr>
            <p:ph type="title"/>
          </p:nvPr>
        </p:nvSpPr>
        <p:spPr>
          <a:xfrm>
            <a:off x="677333" y="609600"/>
            <a:ext cx="10974735" cy="648393"/>
          </a:xfrm>
        </p:spPr>
        <p:txBody>
          <a:bodyPr>
            <a:noAutofit/>
          </a:bodyPr>
          <a:lstStyle/>
          <a:p>
            <a:pPr algn="ctr"/>
            <a:r>
              <a:rPr lang="en-US" sz="4800" b="1" dirty="0"/>
              <a:t>‘</a:t>
            </a:r>
            <a:r>
              <a:rPr lang="en-US" sz="4800" b="1" dirty="0">
                <a:latin typeface="Bahnschrift" panose="020B0502040204020203" pitchFamily="34" charset="0"/>
              </a:rPr>
              <a:t>who</a:t>
            </a:r>
            <a:r>
              <a:rPr lang="en-US" sz="4800" b="1" dirty="0"/>
              <a:t>’ </a:t>
            </a:r>
            <a:r>
              <a:rPr lang="en-US" sz="4800" dirty="0"/>
              <a:t>&amp;</a:t>
            </a:r>
            <a:r>
              <a:rPr lang="en-US" sz="4800" b="1" dirty="0"/>
              <a:t> ‘</a:t>
            </a:r>
            <a:r>
              <a:rPr lang="en-US" sz="4800" b="1" dirty="0" err="1">
                <a:latin typeface="Bahnschrift" panose="020B0502040204020203" pitchFamily="34" charset="0"/>
              </a:rPr>
              <a:t>whoami</a:t>
            </a:r>
            <a:r>
              <a:rPr lang="en-US" sz="4800" b="1" dirty="0"/>
              <a:t>’ </a:t>
            </a:r>
            <a:r>
              <a:rPr lang="en-US" sz="4000" dirty="0">
                <a:latin typeface="Century Gothic" panose="020B0502020202020204" pitchFamily="34" charset="0"/>
              </a:rPr>
              <a:t>Commands</a:t>
            </a:r>
            <a:endParaRPr lang="en-US" sz="4800"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7CA755EB-6961-46CC-B5F1-A41F14847B74}"/>
              </a:ext>
            </a:extLst>
          </p:cNvPr>
          <p:cNvSpPr>
            <a:spLocks noGrp="1"/>
          </p:cNvSpPr>
          <p:nvPr>
            <p:ph idx="1"/>
          </p:nvPr>
        </p:nvSpPr>
        <p:spPr>
          <a:xfrm>
            <a:off x="962026" y="1476375"/>
            <a:ext cx="10001250" cy="4924425"/>
          </a:xfrm>
        </p:spPr>
        <p:txBody>
          <a:bodyPr>
            <a:normAutofit/>
          </a:bodyPr>
          <a:lstStyle/>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dirty="0">
              <a:latin typeface="Century Gothic" panose="020B0502020202020204" pitchFamily="34" charset="0"/>
            </a:endParaRPr>
          </a:p>
          <a:p>
            <a:pPr marL="342900" indent="-342900">
              <a:buFont typeface="Arial" panose="020B0604020202020204" pitchFamily="34" charset="0"/>
              <a:buChar char="•"/>
            </a:pPr>
            <a:r>
              <a:rPr lang="en-US" dirty="0">
                <a:latin typeface="Century Gothic" panose="020B0502020202020204" pitchFamily="34" charset="0"/>
              </a:rPr>
              <a:t>The first column shows the user-id on the system</a:t>
            </a:r>
          </a:p>
          <a:p>
            <a:pPr marL="342900" indent="-342900">
              <a:buFont typeface="Arial" panose="020B0604020202020204" pitchFamily="34" charset="0"/>
              <a:buChar char="•"/>
            </a:pPr>
            <a:r>
              <a:rPr lang="en-US" dirty="0">
                <a:latin typeface="Century Gothic" panose="020B0502020202020204" pitchFamily="34" charset="0"/>
              </a:rPr>
              <a:t>The second column shows the filenames of the devices associated with the respective terminals</a:t>
            </a:r>
          </a:p>
          <a:p>
            <a:pPr marL="342900" indent="-342900">
              <a:buFont typeface="Arial" panose="020B0604020202020204" pitchFamily="34" charset="0"/>
              <a:buChar char="•"/>
            </a:pPr>
            <a:r>
              <a:rPr lang="en-US" dirty="0">
                <a:latin typeface="Century Gothic" panose="020B0502020202020204" pitchFamily="34" charset="0"/>
              </a:rPr>
              <a:t>The 3</a:t>
            </a:r>
            <a:r>
              <a:rPr lang="en-US" baseline="30000" dirty="0">
                <a:latin typeface="Century Gothic" panose="020B0502020202020204" pitchFamily="34" charset="0"/>
              </a:rPr>
              <a:t>rd</a:t>
            </a:r>
            <a:r>
              <a:rPr lang="en-US" dirty="0">
                <a:latin typeface="Century Gothic" panose="020B0502020202020204" pitchFamily="34" charset="0"/>
              </a:rPr>
              <a:t>, 4</a:t>
            </a:r>
            <a:r>
              <a:rPr lang="en-US" baseline="30000" dirty="0">
                <a:latin typeface="Century Gothic" panose="020B0502020202020204" pitchFamily="34" charset="0"/>
              </a:rPr>
              <a:t>th</a:t>
            </a:r>
            <a:r>
              <a:rPr lang="en-US" dirty="0">
                <a:latin typeface="Century Gothic" panose="020B0502020202020204" pitchFamily="34" charset="0"/>
              </a:rPr>
              <a:t>, &amp; 5</a:t>
            </a:r>
            <a:r>
              <a:rPr lang="en-US" baseline="30000" dirty="0">
                <a:latin typeface="Century Gothic" panose="020B0502020202020204" pitchFamily="34" charset="0"/>
              </a:rPr>
              <a:t>th</a:t>
            </a:r>
            <a:r>
              <a:rPr lang="en-US" dirty="0">
                <a:latin typeface="Century Gothic" panose="020B0502020202020204" pitchFamily="34" charset="0"/>
              </a:rPr>
              <a:t> columns show the date &amp; time of logging in</a:t>
            </a:r>
          </a:p>
        </p:txBody>
      </p:sp>
      <p:pic>
        <p:nvPicPr>
          <p:cNvPr id="5" name="Picture 4">
            <a:extLst>
              <a:ext uri="{FF2B5EF4-FFF2-40B4-BE49-F238E27FC236}">
                <a16:creationId xmlns:a16="http://schemas.microsoft.com/office/drawing/2014/main" id="{D98BB6D9-1A77-430B-B55A-C18A81CBEA49}"/>
              </a:ext>
            </a:extLst>
          </p:cNvPr>
          <p:cNvPicPr>
            <a:picLocks noChangeAspect="1"/>
          </p:cNvPicPr>
          <p:nvPr/>
        </p:nvPicPr>
        <p:blipFill rotWithShape="1">
          <a:blip r:embed="rId2"/>
          <a:srcRect r="6465" b="8776"/>
          <a:stretch/>
        </p:blipFill>
        <p:spPr>
          <a:xfrm>
            <a:off x="1045935" y="1476374"/>
            <a:ext cx="10184039" cy="2924176"/>
          </a:xfrm>
          <a:prstGeom prst="rect">
            <a:avLst/>
          </a:prstGeom>
        </p:spPr>
      </p:pic>
    </p:spTree>
    <p:extLst>
      <p:ext uri="{BB962C8B-B14F-4D97-AF65-F5344CB8AC3E}">
        <p14:creationId xmlns:p14="http://schemas.microsoft.com/office/powerpoint/2010/main" val="3460488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D695-14A8-425B-9624-B89A1EDF2594}"/>
              </a:ext>
            </a:extLst>
          </p:cNvPr>
          <p:cNvSpPr>
            <a:spLocks noGrp="1"/>
          </p:cNvSpPr>
          <p:nvPr>
            <p:ph type="title"/>
          </p:nvPr>
        </p:nvSpPr>
        <p:spPr/>
        <p:txBody>
          <a:bodyPr>
            <a:normAutofit fontScale="90000"/>
          </a:bodyPr>
          <a:lstStyle/>
          <a:p>
            <a:r>
              <a:rPr lang="en-GB" sz="4800" b="1" dirty="0"/>
              <a:t>’</a:t>
            </a:r>
            <a:r>
              <a:rPr lang="en-GB" sz="4800" b="1" dirty="0">
                <a:latin typeface="Bahnschrift" panose="020B0502040204020203" pitchFamily="34" charset="0"/>
              </a:rPr>
              <a:t>date</a:t>
            </a:r>
            <a:r>
              <a:rPr lang="en-GB" sz="4800" b="1" dirty="0"/>
              <a:t>’</a:t>
            </a:r>
            <a:r>
              <a:rPr lang="en-US" b="1" dirty="0"/>
              <a:t> </a:t>
            </a:r>
            <a:r>
              <a:rPr lang="en-US" dirty="0"/>
              <a:t>Command</a:t>
            </a:r>
          </a:p>
        </p:txBody>
      </p:sp>
      <p:sp>
        <p:nvSpPr>
          <p:cNvPr id="3" name="Content Placeholder 2">
            <a:extLst>
              <a:ext uri="{FF2B5EF4-FFF2-40B4-BE49-F238E27FC236}">
                <a16:creationId xmlns:a16="http://schemas.microsoft.com/office/drawing/2014/main" id="{0C8D6EE8-BCCD-4E2E-A377-D33983A64530}"/>
              </a:ext>
            </a:extLst>
          </p:cNvPr>
          <p:cNvSpPr>
            <a:spLocks noGrp="1"/>
          </p:cNvSpPr>
          <p:nvPr>
            <p:ph idx="1"/>
          </p:nvPr>
        </p:nvSpPr>
        <p:spPr/>
        <p:txBody>
          <a:bodyPr>
            <a:normAutofit/>
          </a:bodyPr>
          <a:lstStyle/>
          <a:p>
            <a:r>
              <a:rPr lang="en-US" sz="2400" dirty="0">
                <a:latin typeface="Century Gothic" panose="020B0502020202020204" pitchFamily="34" charset="0"/>
              </a:rPr>
              <a:t>Display the current date with ‘</a:t>
            </a:r>
            <a:r>
              <a:rPr lang="en-US" sz="2400" b="1" dirty="0">
                <a:solidFill>
                  <a:srgbClr val="0070C0"/>
                </a:solidFill>
                <a:highlight>
                  <a:srgbClr val="E0E3E8"/>
                </a:highlight>
                <a:latin typeface="Century Gothic" panose="020B0502020202020204" pitchFamily="34" charset="0"/>
              </a:rPr>
              <a:t>date</a:t>
            </a:r>
            <a:r>
              <a:rPr lang="en-US" sz="2400" dirty="0">
                <a:latin typeface="Century Gothic" panose="020B0502020202020204" pitchFamily="34" charset="0"/>
              </a:rPr>
              <a:t>’</a:t>
            </a:r>
          </a:p>
          <a:p>
            <a:r>
              <a:rPr lang="en-US" sz="2400" dirty="0">
                <a:latin typeface="Century Gothic" panose="020B0502020202020204" pitchFamily="34" charset="0"/>
              </a:rPr>
              <a:t>Print only the month with ‘</a:t>
            </a:r>
            <a:r>
              <a:rPr lang="en-US" sz="2400" b="1" dirty="0">
                <a:solidFill>
                  <a:srgbClr val="0070C0"/>
                </a:solidFill>
                <a:latin typeface="Century Gothic" panose="020B0502020202020204" pitchFamily="34" charset="0"/>
              </a:rPr>
              <a:t>date +%m</a:t>
            </a:r>
            <a:r>
              <a:rPr lang="en-US" sz="2400" dirty="0">
                <a:latin typeface="Century Gothic" panose="020B0502020202020204" pitchFamily="34" charset="0"/>
              </a:rPr>
              <a:t>’ (in numeric)</a:t>
            </a:r>
          </a:p>
          <a:p>
            <a:r>
              <a:rPr lang="en-US" sz="2400" dirty="0">
                <a:latin typeface="Century Gothic" panose="020B0502020202020204" pitchFamily="34" charset="0"/>
              </a:rPr>
              <a:t>Print only the month with ‘</a:t>
            </a:r>
            <a:r>
              <a:rPr lang="en-US" sz="2400" b="1" dirty="0">
                <a:solidFill>
                  <a:srgbClr val="0070C0"/>
                </a:solidFill>
                <a:latin typeface="Century Gothic" panose="020B0502020202020204" pitchFamily="34" charset="0"/>
              </a:rPr>
              <a:t>date +%h</a:t>
            </a:r>
            <a:r>
              <a:rPr lang="en-US" sz="2400" dirty="0">
                <a:latin typeface="Century Gothic" panose="020B0502020202020204" pitchFamily="34" charset="0"/>
              </a:rPr>
              <a:t>’ (month name)</a:t>
            </a:r>
          </a:p>
          <a:p>
            <a:pPr lvl="1"/>
            <a:r>
              <a:rPr lang="en-US" sz="2200" dirty="0">
                <a:latin typeface="Century Gothic" panose="020B0502020202020204" pitchFamily="34" charset="0"/>
              </a:rPr>
              <a:t>Or combine them: ‘</a:t>
            </a:r>
            <a:r>
              <a:rPr lang="en-US" sz="2200" b="1" dirty="0">
                <a:solidFill>
                  <a:srgbClr val="0070C0"/>
                </a:solidFill>
                <a:latin typeface="Century Gothic" panose="020B0502020202020204" pitchFamily="34" charset="0"/>
              </a:rPr>
              <a:t>date +”%h %m</a:t>
            </a:r>
            <a:r>
              <a:rPr lang="en-US" sz="2200" dirty="0">
                <a:latin typeface="Century Gothic" panose="020B0502020202020204" pitchFamily="34" charset="0"/>
              </a:rPr>
              <a:t>” </a:t>
            </a:r>
          </a:p>
          <a:p>
            <a:pPr lvl="1"/>
            <a:r>
              <a:rPr lang="en-US" sz="2200" dirty="0">
                <a:latin typeface="Century Gothic" panose="020B0502020202020204" pitchFamily="34" charset="0"/>
              </a:rPr>
              <a:t>d – day of the month</a:t>
            </a:r>
          </a:p>
          <a:p>
            <a:pPr lvl="1"/>
            <a:r>
              <a:rPr lang="en-US" sz="2200" dirty="0">
                <a:latin typeface="Century Gothic" panose="020B0502020202020204" pitchFamily="34" charset="0"/>
              </a:rPr>
              <a:t>y – last two digits of the  year</a:t>
            </a:r>
          </a:p>
          <a:p>
            <a:pPr lvl="1"/>
            <a:r>
              <a:rPr lang="en-US" sz="2200" dirty="0">
                <a:latin typeface="Century Gothic" panose="020B0502020202020204" pitchFamily="34" charset="0"/>
              </a:rPr>
              <a:t>H,  M and S – hour, minutes, and seconds</a:t>
            </a:r>
          </a:p>
          <a:p>
            <a:pPr lvl="1"/>
            <a:r>
              <a:rPr lang="en-US" sz="2200" dirty="0">
                <a:latin typeface="Century Gothic" panose="020B0502020202020204" pitchFamily="34" charset="0"/>
              </a:rPr>
              <a:t>D – mm/</a:t>
            </a:r>
            <a:r>
              <a:rPr lang="en-US" sz="2200" dirty="0" err="1">
                <a:latin typeface="Century Gothic" panose="020B0502020202020204" pitchFamily="34" charset="0"/>
              </a:rPr>
              <a:t>dd</a:t>
            </a:r>
            <a:r>
              <a:rPr lang="en-US" sz="2200" dirty="0">
                <a:latin typeface="Century Gothic" panose="020B0502020202020204" pitchFamily="34" charset="0"/>
              </a:rPr>
              <a:t>/</a:t>
            </a:r>
            <a:r>
              <a:rPr lang="en-US" sz="2200" dirty="0" err="1">
                <a:latin typeface="Century Gothic" panose="020B0502020202020204" pitchFamily="34" charset="0"/>
              </a:rPr>
              <a:t>yy</a:t>
            </a:r>
            <a:endParaRPr lang="en-US" sz="2200" dirty="0">
              <a:latin typeface="Century Gothic" panose="020B0502020202020204" pitchFamily="34" charset="0"/>
            </a:endParaRPr>
          </a:p>
          <a:p>
            <a:pPr lvl="1"/>
            <a:r>
              <a:rPr lang="en-US" sz="2200" dirty="0">
                <a:latin typeface="Century Gothic" panose="020B0502020202020204" pitchFamily="34" charset="0"/>
              </a:rPr>
              <a:t>T – the time in the format </a:t>
            </a:r>
            <a:r>
              <a:rPr lang="en-US" sz="2200" dirty="0" err="1">
                <a:latin typeface="Century Gothic" panose="020B0502020202020204" pitchFamily="34" charset="0"/>
              </a:rPr>
              <a:t>hh:mm:ss</a:t>
            </a:r>
            <a:endParaRPr lang="en-US" sz="2200" dirty="0">
              <a:latin typeface="Century Gothic" panose="020B0502020202020204" pitchFamily="34" charset="0"/>
            </a:endParaRPr>
          </a:p>
          <a:p>
            <a:endParaRPr lang="en-US" sz="2400" dirty="0">
              <a:latin typeface="Century Gothic" panose="020B0502020202020204" pitchFamily="34" charset="0"/>
            </a:endParaRPr>
          </a:p>
        </p:txBody>
      </p:sp>
    </p:spTree>
    <p:extLst>
      <p:ext uri="{BB962C8B-B14F-4D97-AF65-F5344CB8AC3E}">
        <p14:creationId xmlns:p14="http://schemas.microsoft.com/office/powerpoint/2010/main" val="57633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2B39-13C1-4A1F-9B54-CFEAFF82221B}"/>
              </a:ext>
            </a:extLst>
          </p:cNvPr>
          <p:cNvSpPr>
            <a:spLocks noGrp="1"/>
          </p:cNvSpPr>
          <p:nvPr>
            <p:ph type="title"/>
          </p:nvPr>
        </p:nvSpPr>
        <p:spPr/>
        <p:txBody>
          <a:bodyPr>
            <a:normAutofit fontScale="90000"/>
          </a:bodyPr>
          <a:lstStyle/>
          <a:p>
            <a:pPr algn="ctr"/>
            <a:r>
              <a:rPr lang="en-US" b="1" dirty="0"/>
              <a:t>‘</a:t>
            </a:r>
            <a:r>
              <a:rPr lang="en-US" sz="4800" b="1" dirty="0" err="1">
                <a:latin typeface="Bahnschrift" panose="020B0502040204020203" pitchFamily="34" charset="0"/>
              </a:rPr>
              <a:t>stty</a:t>
            </a:r>
            <a:r>
              <a:rPr lang="en-US" b="1" dirty="0"/>
              <a:t>’ </a:t>
            </a:r>
            <a:r>
              <a:rPr lang="en-US" dirty="0"/>
              <a:t>Command</a:t>
            </a:r>
          </a:p>
        </p:txBody>
      </p:sp>
      <p:sp>
        <p:nvSpPr>
          <p:cNvPr id="3" name="Content Placeholder 2">
            <a:extLst>
              <a:ext uri="{FF2B5EF4-FFF2-40B4-BE49-F238E27FC236}">
                <a16:creationId xmlns:a16="http://schemas.microsoft.com/office/drawing/2014/main" id="{8EA7113D-153E-45CC-9398-24CA158155DB}"/>
              </a:ext>
            </a:extLst>
          </p:cNvPr>
          <p:cNvSpPr>
            <a:spLocks noGrp="1"/>
          </p:cNvSpPr>
          <p:nvPr>
            <p:ph idx="1"/>
          </p:nvPr>
        </p:nvSpPr>
        <p:spPr/>
        <p:txBody>
          <a:bodyPr>
            <a:normAutofit/>
          </a:bodyPr>
          <a:lstStyle/>
          <a:p>
            <a:r>
              <a:rPr lang="en-US" sz="2400" dirty="0">
                <a:latin typeface="Century Gothic" panose="020B0502020202020204" pitchFamily="34" charset="0"/>
              </a:rPr>
              <a:t>Different terminals have different characteristics</a:t>
            </a:r>
          </a:p>
          <a:p>
            <a:r>
              <a:rPr lang="en-US" sz="2400" dirty="0">
                <a:latin typeface="Century Gothic" panose="020B0502020202020204" pitchFamily="34" charset="0"/>
              </a:rPr>
              <a:t>The stty command changes terminal settings and displays them when used with the ‘-a’ option</a:t>
            </a:r>
          </a:p>
        </p:txBody>
      </p:sp>
      <p:grpSp>
        <p:nvGrpSpPr>
          <p:cNvPr id="4" name="Group 3">
            <a:extLst>
              <a:ext uri="{FF2B5EF4-FFF2-40B4-BE49-F238E27FC236}">
                <a16:creationId xmlns:a16="http://schemas.microsoft.com/office/drawing/2014/main" id="{8971175F-6B07-49A7-A204-29458344C504}"/>
              </a:ext>
            </a:extLst>
          </p:cNvPr>
          <p:cNvGrpSpPr/>
          <p:nvPr/>
        </p:nvGrpSpPr>
        <p:grpSpPr>
          <a:xfrm>
            <a:off x="2242731" y="3118552"/>
            <a:ext cx="7706538" cy="3374323"/>
            <a:chOff x="2334491" y="2540702"/>
            <a:chExt cx="7706538" cy="3374323"/>
          </a:xfrm>
        </p:grpSpPr>
        <p:pic>
          <p:nvPicPr>
            <p:cNvPr id="5" name="Picture 4">
              <a:extLst>
                <a:ext uri="{FF2B5EF4-FFF2-40B4-BE49-F238E27FC236}">
                  <a16:creationId xmlns:a16="http://schemas.microsoft.com/office/drawing/2014/main" id="{F1048DC9-C242-43BC-B5ED-C8BAA0C7742E}"/>
                </a:ext>
              </a:extLst>
            </p:cNvPr>
            <p:cNvPicPr>
              <a:picLocks noChangeAspect="1"/>
            </p:cNvPicPr>
            <p:nvPr/>
          </p:nvPicPr>
          <p:blipFill rotWithShape="1">
            <a:blip r:embed="rId2"/>
            <a:srcRect b="14808"/>
            <a:stretch/>
          </p:blipFill>
          <p:spPr>
            <a:xfrm>
              <a:off x="2334491" y="2540702"/>
              <a:ext cx="7706538" cy="3374323"/>
            </a:xfrm>
            <a:prstGeom prst="rect">
              <a:avLst/>
            </a:prstGeom>
          </p:spPr>
        </p:pic>
        <p:sp>
          <p:nvSpPr>
            <p:cNvPr id="7" name="Arrow: Right 6">
              <a:extLst>
                <a:ext uri="{FF2B5EF4-FFF2-40B4-BE49-F238E27FC236}">
                  <a16:creationId xmlns:a16="http://schemas.microsoft.com/office/drawing/2014/main" id="{DB96F13C-9422-44E8-8668-6233DC0DBC84}"/>
                </a:ext>
              </a:extLst>
            </p:cNvPr>
            <p:cNvSpPr/>
            <p:nvPr/>
          </p:nvSpPr>
          <p:spPr>
            <a:xfrm rot="10800000">
              <a:off x="5358202" y="3356430"/>
              <a:ext cx="1368829" cy="2660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9074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E454-2D76-4627-88E6-C3B42A28B65F}"/>
              </a:ext>
            </a:extLst>
          </p:cNvPr>
          <p:cNvSpPr>
            <a:spLocks noGrp="1"/>
          </p:cNvSpPr>
          <p:nvPr>
            <p:ph type="title"/>
          </p:nvPr>
        </p:nvSpPr>
        <p:spPr/>
        <p:txBody>
          <a:bodyPr>
            <a:normAutofit fontScale="90000"/>
          </a:bodyPr>
          <a:lstStyle/>
          <a:p>
            <a:pPr algn="ctr"/>
            <a:r>
              <a:rPr lang="en-US" b="1" dirty="0"/>
              <a:t>‘</a:t>
            </a:r>
            <a:r>
              <a:rPr lang="en-US" sz="4800" b="1" dirty="0" err="1">
                <a:latin typeface="Bahnschrift" panose="020B0502040204020203" pitchFamily="34" charset="0"/>
              </a:rPr>
              <a:t>stty</a:t>
            </a:r>
            <a:r>
              <a:rPr lang="en-US" b="1" dirty="0"/>
              <a:t>’ </a:t>
            </a:r>
            <a:r>
              <a:rPr lang="en-US" dirty="0"/>
              <a:t>Command (continued)</a:t>
            </a:r>
          </a:p>
        </p:txBody>
      </p:sp>
      <p:sp>
        <p:nvSpPr>
          <p:cNvPr id="3" name="Content Placeholder 2">
            <a:extLst>
              <a:ext uri="{FF2B5EF4-FFF2-40B4-BE49-F238E27FC236}">
                <a16:creationId xmlns:a16="http://schemas.microsoft.com/office/drawing/2014/main" id="{F2695FF6-33FC-4AA8-9810-AF8DCA46F7BF}"/>
              </a:ext>
            </a:extLst>
          </p:cNvPr>
          <p:cNvSpPr>
            <a:spLocks noGrp="1"/>
          </p:cNvSpPr>
          <p:nvPr>
            <p:ph idx="1"/>
          </p:nvPr>
        </p:nvSpPr>
        <p:spPr/>
        <p:txBody>
          <a:bodyPr>
            <a:normAutofit/>
          </a:bodyPr>
          <a:lstStyle/>
          <a:p>
            <a:r>
              <a:rPr lang="en-US" sz="3600" dirty="0">
                <a:latin typeface="Century Gothic" panose="020B0502020202020204" pitchFamily="34" charset="0"/>
              </a:rPr>
              <a:t>Interrupt a command (</a:t>
            </a:r>
            <a:r>
              <a:rPr lang="en-US" sz="3600" dirty="0" err="1">
                <a:latin typeface="Century Gothic" panose="020B0502020202020204" pitchFamily="34" charset="0"/>
              </a:rPr>
              <a:t>intr</a:t>
            </a:r>
            <a:r>
              <a:rPr lang="en-US" sz="3600" dirty="0">
                <a:latin typeface="Century Gothic" panose="020B0502020202020204" pitchFamily="34" charset="0"/>
              </a:rPr>
              <a:t>)</a:t>
            </a:r>
          </a:p>
          <a:p>
            <a:pPr lvl="1"/>
            <a:r>
              <a:rPr lang="en-US" sz="2400" dirty="0">
                <a:latin typeface="Century Gothic" panose="020B0502020202020204" pitchFamily="34" charset="0"/>
              </a:rPr>
              <a:t>‘</a:t>
            </a:r>
            <a:r>
              <a:rPr lang="en-US" sz="2400" b="1" dirty="0" err="1">
                <a:solidFill>
                  <a:srgbClr val="0070C0"/>
                </a:solidFill>
                <a:latin typeface="Century Gothic" panose="020B0502020202020204" pitchFamily="34" charset="0"/>
              </a:rPr>
              <a:t>stty</a:t>
            </a:r>
            <a:r>
              <a:rPr lang="en-US" sz="2400" b="1" dirty="0">
                <a:solidFill>
                  <a:srgbClr val="0070C0"/>
                </a:solidFill>
                <a:latin typeface="Century Gothic" panose="020B0502020202020204" pitchFamily="34" charset="0"/>
              </a:rPr>
              <a:t> </a:t>
            </a:r>
            <a:r>
              <a:rPr lang="en-US" sz="2400" b="1" dirty="0" err="1">
                <a:solidFill>
                  <a:srgbClr val="0070C0"/>
                </a:solidFill>
                <a:latin typeface="Century Gothic" panose="020B0502020202020204" pitchFamily="34" charset="0"/>
              </a:rPr>
              <a:t>intr</a:t>
            </a:r>
            <a:r>
              <a:rPr lang="en-US" sz="2400" b="1" dirty="0">
                <a:solidFill>
                  <a:srgbClr val="0070C0"/>
                </a:solidFill>
                <a:latin typeface="Century Gothic" panose="020B0502020202020204" pitchFamily="34" charset="0"/>
              </a:rPr>
              <a:t> DEL</a:t>
            </a:r>
            <a:r>
              <a:rPr lang="en-US" sz="2400" dirty="0">
                <a:latin typeface="Century Gothic" panose="020B0502020202020204" pitchFamily="34" charset="0"/>
              </a:rPr>
              <a:t>’ makes the delete key the command interrupt key</a:t>
            </a:r>
          </a:p>
          <a:p>
            <a:pPr lvl="1"/>
            <a:r>
              <a:rPr lang="en-US" sz="2400" dirty="0">
                <a:latin typeface="Century Gothic" panose="020B0502020202020204" pitchFamily="34" charset="0"/>
              </a:rPr>
              <a:t>To change back, ‘</a:t>
            </a:r>
            <a:r>
              <a:rPr lang="en-US" sz="2400" b="1" dirty="0" err="1">
                <a:solidFill>
                  <a:srgbClr val="0070C0"/>
                </a:solidFill>
                <a:latin typeface="Century Gothic" panose="020B0502020202020204" pitchFamily="34" charset="0"/>
              </a:rPr>
              <a:t>stty</a:t>
            </a:r>
            <a:r>
              <a:rPr lang="en-US" sz="2400" b="1" dirty="0">
                <a:solidFill>
                  <a:srgbClr val="0070C0"/>
                </a:solidFill>
                <a:latin typeface="Century Gothic" panose="020B0502020202020204" pitchFamily="34" charset="0"/>
              </a:rPr>
              <a:t> </a:t>
            </a:r>
            <a:r>
              <a:rPr lang="en-US" sz="2400" b="1" dirty="0" err="1">
                <a:solidFill>
                  <a:srgbClr val="0070C0"/>
                </a:solidFill>
                <a:latin typeface="Century Gothic" panose="020B0502020202020204" pitchFamily="34" charset="0"/>
              </a:rPr>
              <a:t>intr</a:t>
            </a:r>
            <a:r>
              <a:rPr lang="en-US" sz="2400" b="1" dirty="0">
                <a:solidFill>
                  <a:srgbClr val="0070C0"/>
                </a:solidFill>
                <a:latin typeface="Century Gothic" panose="020B0502020202020204" pitchFamily="34" charset="0"/>
              </a:rPr>
              <a:t> \^c</a:t>
            </a:r>
            <a:r>
              <a:rPr lang="en-US" sz="2400" dirty="0">
                <a:latin typeface="Century Gothic" panose="020B0502020202020204" pitchFamily="34" charset="0"/>
              </a:rPr>
              <a:t>’</a:t>
            </a:r>
          </a:p>
          <a:p>
            <a:pPr marL="0" indent="0">
              <a:buNone/>
            </a:pPr>
            <a:endParaRPr lang="en-US" sz="2000" dirty="0">
              <a:latin typeface="Century Gothic" panose="020B0502020202020204" pitchFamily="34" charset="0"/>
            </a:endParaRPr>
          </a:p>
        </p:txBody>
      </p:sp>
    </p:spTree>
    <p:extLst>
      <p:ext uri="{BB962C8B-B14F-4D97-AF65-F5344CB8AC3E}">
        <p14:creationId xmlns:p14="http://schemas.microsoft.com/office/powerpoint/2010/main" val="1623199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E3E454-2D76-4627-88E6-C3B42A28B65F}"/>
              </a:ext>
            </a:extLst>
          </p:cNvPr>
          <p:cNvSpPr>
            <a:spLocks noGrp="1"/>
          </p:cNvSpPr>
          <p:nvPr/>
        </p:nvSpPr>
        <p:spPr>
          <a:xfrm>
            <a:off x="1690309" y="219892"/>
            <a:ext cx="9479037" cy="670560"/>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a:t>
            </a:r>
            <a:r>
              <a:rPr lang="en-US" sz="4900" b="1" dirty="0" err="1">
                <a:latin typeface="Bahnschrift" panose="020B0502040204020203" pitchFamily="34" charset="0"/>
              </a:rPr>
              <a:t>stty</a:t>
            </a:r>
            <a:r>
              <a:rPr lang="en-US" b="1" dirty="0"/>
              <a:t>’ </a:t>
            </a:r>
            <a:r>
              <a:rPr lang="en-US" dirty="0"/>
              <a:t>Command (continued)</a:t>
            </a:r>
          </a:p>
        </p:txBody>
      </p:sp>
      <p:pic>
        <p:nvPicPr>
          <p:cNvPr id="2" name="Picture 1">
            <a:extLst>
              <a:ext uri="{FF2B5EF4-FFF2-40B4-BE49-F238E27FC236}">
                <a16:creationId xmlns:a16="http://schemas.microsoft.com/office/drawing/2014/main" id="{5AED184B-B8A9-4100-8126-340DFB16FB24}"/>
              </a:ext>
            </a:extLst>
          </p:cNvPr>
          <p:cNvPicPr>
            <a:picLocks noChangeAspect="1"/>
          </p:cNvPicPr>
          <p:nvPr/>
        </p:nvPicPr>
        <p:blipFill>
          <a:blip r:embed="rId2"/>
          <a:stretch>
            <a:fillRect/>
          </a:stretch>
        </p:blipFill>
        <p:spPr>
          <a:xfrm>
            <a:off x="2480761" y="1354371"/>
            <a:ext cx="8042529" cy="4627692"/>
          </a:xfrm>
          <a:prstGeom prst="rect">
            <a:avLst/>
          </a:prstGeom>
        </p:spPr>
      </p:pic>
      <p:sp>
        <p:nvSpPr>
          <p:cNvPr id="3" name="Rectangle 2">
            <a:extLst>
              <a:ext uri="{FF2B5EF4-FFF2-40B4-BE49-F238E27FC236}">
                <a16:creationId xmlns:a16="http://schemas.microsoft.com/office/drawing/2014/main" id="{04751EB9-CF3E-4AAF-8763-64E61E05630C}"/>
              </a:ext>
            </a:extLst>
          </p:cNvPr>
          <p:cNvSpPr/>
          <p:nvPr/>
        </p:nvSpPr>
        <p:spPr>
          <a:xfrm>
            <a:off x="2141461" y="6025605"/>
            <a:ext cx="9027885" cy="523220"/>
          </a:xfrm>
          <a:prstGeom prst="rect">
            <a:avLst/>
          </a:prstGeom>
        </p:spPr>
        <p:txBody>
          <a:bodyPr wrap="square">
            <a:spAutoFit/>
          </a:bodyPr>
          <a:lstStyle/>
          <a:p>
            <a:r>
              <a:rPr lang="en-US" sz="2800" b="1" dirty="0" err="1">
                <a:latin typeface="Century Gothic" panose="020B0502020202020204" pitchFamily="34" charset="0"/>
              </a:rPr>
              <a:t>stty</a:t>
            </a:r>
            <a:r>
              <a:rPr lang="en-US" sz="2000" b="1" dirty="0">
                <a:latin typeface="Century Gothic" panose="020B0502020202020204" pitchFamily="34" charset="0"/>
              </a:rPr>
              <a:t> </a:t>
            </a:r>
            <a:r>
              <a:rPr lang="en-US" sz="2000" i="1" dirty="0">
                <a:latin typeface="Century Gothic" panose="020B0502020202020204" pitchFamily="34" charset="0"/>
              </a:rPr>
              <a:t>Settings and Keyboard Commands to Try When Things Go Wrong</a:t>
            </a:r>
            <a:endParaRPr lang="en-US" sz="2000" dirty="0">
              <a:latin typeface="Century Gothic" panose="020B0502020202020204" pitchFamily="34" charset="0"/>
            </a:endParaRPr>
          </a:p>
        </p:txBody>
      </p:sp>
    </p:spTree>
    <p:extLst>
      <p:ext uri="{BB962C8B-B14F-4D97-AF65-F5344CB8AC3E}">
        <p14:creationId xmlns:p14="http://schemas.microsoft.com/office/powerpoint/2010/main" val="1490166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4">
            <a:extLst>
              <a:ext uri="{FF2B5EF4-FFF2-40B4-BE49-F238E27FC236}">
                <a16:creationId xmlns:a16="http://schemas.microsoft.com/office/drawing/2014/main" id="{3016B7B6-8A50-43B6-A7E8-73F25EC68184}"/>
              </a:ext>
            </a:extLst>
          </p:cNvPr>
          <p:cNvSpPr>
            <a:spLocks noGrp="1" noChangeArrowheads="1"/>
          </p:cNvSpPr>
          <p:nvPr>
            <p:ph type="title"/>
          </p:nvPr>
        </p:nvSpPr>
        <p:spPr/>
        <p:txBody>
          <a:bodyPr vert="horz" lIns="92160" tIns="46080" rIns="92160" bIns="46080" rtlCol="0" anchor="t">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300" b="1" dirty="0"/>
              <a:t>’</a:t>
            </a:r>
            <a:r>
              <a:rPr lang="en-GB" sz="5300" b="1" dirty="0">
                <a:latin typeface="Bahnschrift" panose="020B0502040204020203" pitchFamily="34" charset="0"/>
              </a:rPr>
              <a:t>sort</a:t>
            </a:r>
            <a:r>
              <a:rPr lang="en-GB" sz="5300" b="1" dirty="0"/>
              <a:t>’</a:t>
            </a:r>
            <a:r>
              <a:rPr lang="en-GB" b="1" dirty="0"/>
              <a:t> </a:t>
            </a:r>
            <a:r>
              <a:rPr lang="en-GB" dirty="0"/>
              <a:t>Command</a:t>
            </a:r>
          </a:p>
        </p:txBody>
      </p:sp>
      <p:sp>
        <p:nvSpPr>
          <p:cNvPr id="45059" name="Rectangle 5">
            <a:extLst>
              <a:ext uri="{FF2B5EF4-FFF2-40B4-BE49-F238E27FC236}">
                <a16:creationId xmlns:a16="http://schemas.microsoft.com/office/drawing/2014/main" id="{D3A0218B-174D-4443-9284-79222152D3C1}"/>
              </a:ext>
            </a:extLst>
          </p:cNvPr>
          <p:cNvSpPr>
            <a:spLocks noGrp="1" noChangeArrowheads="1"/>
          </p:cNvSpPr>
          <p:nvPr>
            <p:ph idx="1"/>
          </p:nvPr>
        </p:nvSpPr>
        <p:spPr/>
        <p:txBody>
          <a:bodyPr vert="horz" lIns="92160" tIns="46080" rIns="92160" bIns="46080" rtlCol="0">
            <a:normAutofit/>
          </a:bodyPr>
          <a:lstStyle/>
          <a:p>
            <a:pPr marL="342900" indent="-342900">
              <a:lnSpc>
                <a:spcPct val="9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An extremely important tool in olden times.</a:t>
            </a:r>
          </a:p>
          <a:p>
            <a:pPr marL="342900" indent="-342900">
              <a:lnSpc>
                <a:spcPct val="9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Now a useful tool in many applications</a:t>
            </a:r>
          </a:p>
          <a:p>
            <a:pPr marL="342900" indent="-342900">
              <a:lnSpc>
                <a:spcPct val="9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Need to specify a key field or fields to sort on, by default sort uses the whole record</a:t>
            </a:r>
          </a:p>
          <a:p>
            <a:pPr marL="342900" indent="-342900">
              <a:lnSpc>
                <a:spcPct val="9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Most sorts are alphabetic, must specify if you want a numeric sort</a:t>
            </a:r>
          </a:p>
          <a:p>
            <a:pPr marL="342900" indent="-342900">
              <a:lnSpc>
                <a:spcPct val="9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Can also use sort to merge two previously sorted files</a:t>
            </a:r>
          </a:p>
        </p:txBody>
      </p:sp>
    </p:spTree>
    <p:extLst>
      <p:ext uri="{BB962C8B-B14F-4D97-AF65-F5344CB8AC3E}">
        <p14:creationId xmlns:p14="http://schemas.microsoft.com/office/powerpoint/2010/main" val="370095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32036B99-44A6-4D89-9C84-F4663C378A20}"/>
              </a:ext>
            </a:extLst>
          </p:cNvPr>
          <p:cNvSpPr>
            <a:spLocks noGrp="1" noChangeArrowheads="1"/>
          </p:cNvSpPr>
          <p:nvPr>
            <p:ph type="title" idx="4294967295"/>
          </p:nvPr>
        </p:nvSpPr>
        <p:spPr>
          <a:xfrm>
            <a:off x="838200" y="365125"/>
            <a:ext cx="10515600" cy="74291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dirty="0"/>
              <a:t>Commonly Used vi Commands (1)</a:t>
            </a:r>
          </a:p>
        </p:txBody>
      </p:sp>
      <p:graphicFrame>
        <p:nvGraphicFramePr>
          <p:cNvPr id="4" name="Table 3">
            <a:extLst>
              <a:ext uri="{FF2B5EF4-FFF2-40B4-BE49-F238E27FC236}">
                <a16:creationId xmlns:a16="http://schemas.microsoft.com/office/drawing/2014/main" id="{0745210E-76CC-4F6A-8098-9DD178A82861}"/>
              </a:ext>
            </a:extLst>
          </p:cNvPr>
          <p:cNvGraphicFramePr>
            <a:graphicFrameLocks noGrp="1"/>
          </p:cNvGraphicFramePr>
          <p:nvPr>
            <p:extLst>
              <p:ext uri="{D42A27DB-BD31-4B8C-83A1-F6EECF244321}">
                <p14:modId xmlns:p14="http://schemas.microsoft.com/office/powerpoint/2010/main" val="672762321"/>
              </p:ext>
            </p:extLst>
          </p:nvPr>
        </p:nvGraphicFramePr>
        <p:xfrm>
          <a:off x="1700559" y="1041743"/>
          <a:ext cx="8775800" cy="5459933"/>
        </p:xfrm>
        <a:graphic>
          <a:graphicData uri="http://schemas.openxmlformats.org/drawingml/2006/table">
            <a:tbl>
              <a:tblPr firstRow="1" bandRow="1">
                <a:tableStyleId>{5C22544A-7EE6-4342-B048-85BDC9FD1C3A}</a:tableStyleId>
              </a:tblPr>
              <a:tblGrid>
                <a:gridCol w="2189113">
                  <a:extLst>
                    <a:ext uri="{9D8B030D-6E8A-4147-A177-3AD203B41FA5}">
                      <a16:colId xmlns:a16="http://schemas.microsoft.com/office/drawing/2014/main" val="20000"/>
                    </a:ext>
                  </a:extLst>
                </a:gridCol>
                <a:gridCol w="6586687">
                  <a:extLst>
                    <a:ext uri="{9D8B030D-6E8A-4147-A177-3AD203B41FA5}">
                      <a16:colId xmlns:a16="http://schemas.microsoft.com/office/drawing/2014/main" val="20001"/>
                    </a:ext>
                  </a:extLst>
                </a:gridCol>
              </a:tblGrid>
              <a:tr h="323317">
                <a:tc>
                  <a:txBody>
                    <a:bodyPr/>
                    <a:lstStyle/>
                    <a:p>
                      <a:pPr algn="ctr"/>
                      <a:r>
                        <a:rPr lang="en-US" sz="1600" dirty="0"/>
                        <a:t>Command</a:t>
                      </a:r>
                    </a:p>
                  </a:txBody>
                  <a:tcPr marL="82953" marR="82953" marT="41475" marB="41475"/>
                </a:tc>
                <a:tc>
                  <a:txBody>
                    <a:bodyPr/>
                    <a:lstStyle/>
                    <a:p>
                      <a:pPr algn="ctr"/>
                      <a:r>
                        <a:rPr lang="en-US" sz="1600" dirty="0"/>
                        <a:t>Does the Following</a:t>
                      </a:r>
                    </a:p>
                  </a:txBody>
                  <a:tcPr marL="82953" marR="82953" marT="41475" marB="41475"/>
                </a:tc>
                <a:extLst>
                  <a:ext uri="{0D108BD9-81ED-4DB2-BD59-A6C34878D82A}">
                    <a16:rowId xmlns:a16="http://schemas.microsoft.com/office/drawing/2014/main" val="10000"/>
                  </a:ext>
                </a:extLst>
              </a:tr>
              <a:tr h="323317">
                <a:tc>
                  <a:txBody>
                    <a:bodyPr/>
                    <a:lstStyle/>
                    <a:p>
                      <a:pPr algn="ctr"/>
                      <a:r>
                        <a:rPr lang="en-US" sz="1600" b="1" dirty="0">
                          <a:solidFill>
                            <a:srgbClr val="FF0000"/>
                          </a:solidFill>
                        </a:rPr>
                        <a:t>Insert</a:t>
                      </a:r>
                      <a:r>
                        <a:rPr lang="en-US" sz="1600" b="1" baseline="0" dirty="0">
                          <a:solidFill>
                            <a:srgbClr val="FF0000"/>
                          </a:solidFill>
                        </a:rPr>
                        <a:t> Text</a:t>
                      </a:r>
                      <a:endParaRPr lang="en-US" sz="1600" b="1" dirty="0">
                        <a:solidFill>
                          <a:srgbClr val="FF0000"/>
                        </a:solidFill>
                      </a:endParaRPr>
                    </a:p>
                  </a:txBody>
                  <a:tcPr marL="82953" marR="82953" marT="41475" marB="41475"/>
                </a:tc>
                <a:tc>
                  <a:txBody>
                    <a:bodyPr/>
                    <a:lstStyle/>
                    <a:p>
                      <a:endParaRPr lang="en-US" sz="1600" dirty="0"/>
                    </a:p>
                  </a:txBody>
                  <a:tcPr marL="82953" marR="82953" marT="41475" marB="41475"/>
                </a:tc>
                <a:extLst>
                  <a:ext uri="{0D108BD9-81ED-4DB2-BD59-A6C34878D82A}">
                    <a16:rowId xmlns:a16="http://schemas.microsoft.com/office/drawing/2014/main" val="10001"/>
                  </a:ext>
                </a:extLst>
              </a:tr>
              <a:tr h="323317">
                <a:tc>
                  <a:txBody>
                    <a:bodyPr/>
                    <a:lstStyle/>
                    <a:p>
                      <a:r>
                        <a:rPr lang="en-US" sz="1600" dirty="0"/>
                        <a:t>a</a:t>
                      </a:r>
                    </a:p>
                  </a:txBody>
                  <a:tcPr marL="82953" marR="82953" marT="41475" marB="41475"/>
                </a:tc>
                <a:tc>
                  <a:txBody>
                    <a:bodyPr/>
                    <a:lstStyle/>
                    <a:p>
                      <a:r>
                        <a:rPr lang="en-US" sz="1600" dirty="0"/>
                        <a:t>Inserts text after the cursor</a:t>
                      </a:r>
                    </a:p>
                  </a:txBody>
                  <a:tcPr marL="82953" marR="82953" marT="41475" marB="41475"/>
                </a:tc>
                <a:extLst>
                  <a:ext uri="{0D108BD9-81ED-4DB2-BD59-A6C34878D82A}">
                    <a16:rowId xmlns:a16="http://schemas.microsoft.com/office/drawing/2014/main" val="10002"/>
                  </a:ext>
                </a:extLst>
              </a:tr>
              <a:tr h="323317">
                <a:tc>
                  <a:txBody>
                    <a:bodyPr/>
                    <a:lstStyle/>
                    <a:p>
                      <a:r>
                        <a:rPr lang="en-US" sz="1600" dirty="0"/>
                        <a:t>A</a:t>
                      </a:r>
                    </a:p>
                  </a:txBody>
                  <a:tcPr marL="82953" marR="82953" marT="41475" marB="41475"/>
                </a:tc>
                <a:tc>
                  <a:txBody>
                    <a:bodyPr/>
                    <a:lstStyle/>
                    <a:p>
                      <a:r>
                        <a:rPr lang="en-US" sz="1600" dirty="0"/>
                        <a:t>Inserts text</a:t>
                      </a:r>
                      <a:r>
                        <a:rPr lang="en-US" sz="1600" baseline="0" dirty="0"/>
                        <a:t> at the end of the current line</a:t>
                      </a:r>
                      <a:endParaRPr lang="en-US" sz="1600" dirty="0"/>
                    </a:p>
                  </a:txBody>
                  <a:tcPr marL="82953" marR="82953" marT="41475" marB="41475"/>
                </a:tc>
                <a:extLst>
                  <a:ext uri="{0D108BD9-81ED-4DB2-BD59-A6C34878D82A}">
                    <a16:rowId xmlns:a16="http://schemas.microsoft.com/office/drawing/2014/main" val="10003"/>
                  </a:ext>
                </a:extLst>
              </a:tr>
              <a:tr h="323317">
                <a:tc>
                  <a:txBody>
                    <a:bodyPr/>
                    <a:lstStyle/>
                    <a:p>
                      <a:r>
                        <a:rPr lang="en-US" sz="1600" dirty="0"/>
                        <a:t>I</a:t>
                      </a:r>
                    </a:p>
                  </a:txBody>
                  <a:tcPr marL="82953" marR="82953" marT="41475" marB="41475"/>
                </a:tc>
                <a:tc>
                  <a:txBody>
                    <a:bodyPr/>
                    <a:lstStyle/>
                    <a:p>
                      <a:r>
                        <a:rPr lang="en-US" sz="1600" dirty="0"/>
                        <a:t>Inserts text at the beginning of the current line</a:t>
                      </a:r>
                    </a:p>
                  </a:txBody>
                  <a:tcPr marL="82953" marR="82953" marT="41475" marB="41475"/>
                </a:tc>
                <a:extLst>
                  <a:ext uri="{0D108BD9-81ED-4DB2-BD59-A6C34878D82A}">
                    <a16:rowId xmlns:a16="http://schemas.microsoft.com/office/drawing/2014/main" val="10004"/>
                  </a:ext>
                </a:extLst>
              </a:tr>
              <a:tr h="323317">
                <a:tc>
                  <a:txBody>
                    <a:bodyPr/>
                    <a:lstStyle/>
                    <a:p>
                      <a:r>
                        <a:rPr lang="en-US" sz="1600" dirty="0" err="1"/>
                        <a:t>i</a:t>
                      </a:r>
                      <a:endParaRPr lang="en-US" sz="1600" dirty="0"/>
                    </a:p>
                  </a:txBody>
                  <a:tcPr marL="82953" marR="82953" marT="41475" marB="41475"/>
                </a:tc>
                <a:tc>
                  <a:txBody>
                    <a:bodyPr/>
                    <a:lstStyle/>
                    <a:p>
                      <a:r>
                        <a:rPr lang="en-US" sz="1600" dirty="0"/>
                        <a:t>Inserts text before</a:t>
                      </a:r>
                      <a:r>
                        <a:rPr lang="en-US" sz="1600" baseline="0" dirty="0"/>
                        <a:t> the cursor</a:t>
                      </a:r>
                      <a:endParaRPr lang="en-US" sz="1600" dirty="0"/>
                    </a:p>
                  </a:txBody>
                  <a:tcPr marL="82953" marR="82953" marT="41475" marB="41475"/>
                </a:tc>
                <a:extLst>
                  <a:ext uri="{0D108BD9-81ED-4DB2-BD59-A6C34878D82A}">
                    <a16:rowId xmlns:a16="http://schemas.microsoft.com/office/drawing/2014/main" val="10005"/>
                  </a:ext>
                </a:extLst>
              </a:tr>
              <a:tr h="323317">
                <a:tc>
                  <a:txBody>
                    <a:bodyPr/>
                    <a:lstStyle/>
                    <a:p>
                      <a:pPr algn="ctr"/>
                      <a:r>
                        <a:rPr lang="en-US" sz="1600" b="1" dirty="0">
                          <a:solidFill>
                            <a:srgbClr val="FF0000"/>
                          </a:solidFill>
                        </a:rPr>
                        <a:t>Delete Text</a:t>
                      </a:r>
                    </a:p>
                  </a:txBody>
                  <a:tcPr marL="82953" marR="82953" marT="41475" marB="41475"/>
                </a:tc>
                <a:tc>
                  <a:txBody>
                    <a:bodyPr/>
                    <a:lstStyle/>
                    <a:p>
                      <a:endParaRPr lang="en-US" sz="1600" dirty="0"/>
                    </a:p>
                  </a:txBody>
                  <a:tcPr marL="82953" marR="82953" marT="41475" marB="41475"/>
                </a:tc>
                <a:extLst>
                  <a:ext uri="{0D108BD9-81ED-4DB2-BD59-A6C34878D82A}">
                    <a16:rowId xmlns:a16="http://schemas.microsoft.com/office/drawing/2014/main" val="10006"/>
                  </a:ext>
                </a:extLst>
              </a:tr>
              <a:tr h="323317">
                <a:tc>
                  <a:txBody>
                    <a:bodyPr/>
                    <a:lstStyle/>
                    <a:p>
                      <a:r>
                        <a:rPr lang="en-US" sz="1600" dirty="0"/>
                        <a:t>D</a:t>
                      </a:r>
                    </a:p>
                  </a:txBody>
                  <a:tcPr marL="82953" marR="82953" marT="41475" marB="41475"/>
                </a:tc>
                <a:tc>
                  <a:txBody>
                    <a:bodyPr/>
                    <a:lstStyle/>
                    <a:p>
                      <a:r>
                        <a:rPr lang="en-US" sz="1600" dirty="0"/>
                        <a:t>Deletes up to the end of the current line</a:t>
                      </a:r>
                    </a:p>
                  </a:txBody>
                  <a:tcPr marL="82953" marR="82953" marT="41475" marB="41475"/>
                </a:tc>
                <a:extLst>
                  <a:ext uri="{0D108BD9-81ED-4DB2-BD59-A6C34878D82A}">
                    <a16:rowId xmlns:a16="http://schemas.microsoft.com/office/drawing/2014/main" val="10007"/>
                  </a:ext>
                </a:extLst>
              </a:tr>
              <a:tr h="323317">
                <a:tc>
                  <a:txBody>
                    <a:bodyPr/>
                    <a:lstStyle/>
                    <a:p>
                      <a:r>
                        <a:rPr lang="en-US" sz="1600" dirty="0" err="1"/>
                        <a:t>dG</a:t>
                      </a:r>
                      <a:endParaRPr lang="en-US" sz="1600" dirty="0"/>
                    </a:p>
                  </a:txBody>
                  <a:tcPr marL="82953" marR="82953" marT="41475" marB="41475"/>
                </a:tc>
                <a:tc>
                  <a:txBody>
                    <a:bodyPr/>
                    <a:lstStyle/>
                    <a:p>
                      <a:r>
                        <a:rPr lang="en-US" sz="1600" dirty="0"/>
                        <a:t>Deletes from the current line to the</a:t>
                      </a:r>
                      <a:r>
                        <a:rPr lang="en-US" sz="1600" baseline="0" dirty="0"/>
                        <a:t> end of the file</a:t>
                      </a:r>
                      <a:endParaRPr lang="en-US" sz="1600" dirty="0"/>
                    </a:p>
                  </a:txBody>
                  <a:tcPr marL="82953" marR="82953" marT="41475" marB="41475"/>
                </a:tc>
                <a:extLst>
                  <a:ext uri="{0D108BD9-81ED-4DB2-BD59-A6C34878D82A}">
                    <a16:rowId xmlns:a16="http://schemas.microsoft.com/office/drawing/2014/main" val="10008"/>
                  </a:ext>
                </a:extLst>
              </a:tr>
              <a:tr h="323317">
                <a:tc>
                  <a:txBody>
                    <a:bodyPr/>
                    <a:lstStyle/>
                    <a:p>
                      <a:r>
                        <a:rPr lang="en-US" sz="1600" dirty="0" err="1"/>
                        <a:t>dw</a:t>
                      </a:r>
                      <a:endParaRPr lang="en-US" sz="1600" dirty="0"/>
                    </a:p>
                  </a:txBody>
                  <a:tcPr marL="82953" marR="82953" marT="41475" marB="41475"/>
                </a:tc>
                <a:tc>
                  <a:txBody>
                    <a:bodyPr/>
                    <a:lstStyle/>
                    <a:p>
                      <a:r>
                        <a:rPr lang="en-US" sz="1600" dirty="0"/>
                        <a:t>Deletes</a:t>
                      </a:r>
                      <a:r>
                        <a:rPr lang="en-US" sz="1600" baseline="0" dirty="0"/>
                        <a:t> from the cursor to the end of the following word</a:t>
                      </a:r>
                    </a:p>
                  </a:txBody>
                  <a:tcPr marL="82953" marR="82953" marT="41475" marB="41475"/>
                </a:tc>
                <a:extLst>
                  <a:ext uri="{0D108BD9-81ED-4DB2-BD59-A6C34878D82A}">
                    <a16:rowId xmlns:a16="http://schemas.microsoft.com/office/drawing/2014/main" val="10009"/>
                  </a:ext>
                </a:extLst>
              </a:tr>
              <a:tr h="323317">
                <a:tc>
                  <a:txBody>
                    <a:bodyPr/>
                    <a:lstStyle/>
                    <a:p>
                      <a:r>
                        <a:rPr lang="en-US" sz="1600" dirty="0"/>
                        <a:t>x</a:t>
                      </a:r>
                    </a:p>
                  </a:txBody>
                  <a:tcPr marL="82953" marR="82953" marT="41475" marB="41475"/>
                </a:tc>
                <a:tc>
                  <a:txBody>
                    <a:bodyPr/>
                    <a:lstStyle/>
                    <a:p>
                      <a:r>
                        <a:rPr lang="en-US" sz="1600" baseline="0" dirty="0"/>
                        <a:t>Deletes the character on which the cursor rests</a:t>
                      </a:r>
                    </a:p>
                  </a:txBody>
                  <a:tcPr marL="82953" marR="82953" marT="41475" marB="41475"/>
                </a:tc>
                <a:extLst>
                  <a:ext uri="{0D108BD9-81ED-4DB2-BD59-A6C34878D82A}">
                    <a16:rowId xmlns:a16="http://schemas.microsoft.com/office/drawing/2014/main" val="10010"/>
                  </a:ext>
                </a:extLst>
              </a:tr>
              <a:tr h="323317">
                <a:tc>
                  <a:txBody>
                    <a:bodyPr/>
                    <a:lstStyle/>
                    <a:p>
                      <a:pPr algn="ctr"/>
                      <a:r>
                        <a:rPr lang="en-US" sz="1600" b="1" dirty="0">
                          <a:solidFill>
                            <a:srgbClr val="FF0000"/>
                          </a:solidFill>
                        </a:rPr>
                        <a:t>Change Text</a:t>
                      </a:r>
                    </a:p>
                  </a:txBody>
                  <a:tcPr marL="82953" marR="82953" marT="41475" marB="41475"/>
                </a:tc>
                <a:tc>
                  <a:txBody>
                    <a:bodyPr/>
                    <a:lstStyle/>
                    <a:p>
                      <a:endParaRPr lang="en-US" sz="1600" baseline="0" dirty="0"/>
                    </a:p>
                  </a:txBody>
                  <a:tcPr marL="82953" marR="82953" marT="41475" marB="41475"/>
                </a:tc>
                <a:extLst>
                  <a:ext uri="{0D108BD9-81ED-4DB2-BD59-A6C34878D82A}">
                    <a16:rowId xmlns:a16="http://schemas.microsoft.com/office/drawing/2014/main" val="10011"/>
                  </a:ext>
                </a:extLst>
              </a:tr>
              <a:tr h="323317">
                <a:tc>
                  <a:txBody>
                    <a:bodyPr/>
                    <a:lstStyle/>
                    <a:p>
                      <a:r>
                        <a:rPr lang="en-US" sz="1600" dirty="0"/>
                        <a:t>C</a:t>
                      </a:r>
                    </a:p>
                  </a:txBody>
                  <a:tcPr marL="82953" marR="82953" marT="41475" marB="41475"/>
                </a:tc>
                <a:tc>
                  <a:txBody>
                    <a:bodyPr/>
                    <a:lstStyle/>
                    <a:p>
                      <a:r>
                        <a:rPr lang="en-US" sz="1600" baseline="0" dirty="0"/>
                        <a:t>Changes up to the end of the current line</a:t>
                      </a:r>
                    </a:p>
                  </a:txBody>
                  <a:tcPr marL="82953" marR="82953" marT="41475" marB="41475"/>
                </a:tc>
                <a:extLst>
                  <a:ext uri="{0D108BD9-81ED-4DB2-BD59-A6C34878D82A}">
                    <a16:rowId xmlns:a16="http://schemas.microsoft.com/office/drawing/2014/main" val="10012"/>
                  </a:ext>
                </a:extLst>
              </a:tr>
              <a:tr h="323317">
                <a:tc>
                  <a:txBody>
                    <a:bodyPr/>
                    <a:lstStyle/>
                    <a:p>
                      <a:r>
                        <a:rPr lang="en-US" sz="1600" dirty="0"/>
                        <a:t>Cc</a:t>
                      </a:r>
                    </a:p>
                  </a:txBody>
                  <a:tcPr marL="82953" marR="82953" marT="41475" marB="41475"/>
                </a:tc>
                <a:tc>
                  <a:txBody>
                    <a:bodyPr/>
                    <a:lstStyle/>
                    <a:p>
                      <a:r>
                        <a:rPr lang="en-US" sz="1600" baseline="0" dirty="0"/>
                        <a:t>Changes the current line</a:t>
                      </a:r>
                    </a:p>
                  </a:txBody>
                  <a:tcPr marL="82953" marR="82953" marT="41475" marB="41475"/>
                </a:tc>
                <a:extLst>
                  <a:ext uri="{0D108BD9-81ED-4DB2-BD59-A6C34878D82A}">
                    <a16:rowId xmlns:a16="http://schemas.microsoft.com/office/drawing/2014/main" val="10013"/>
                  </a:ext>
                </a:extLst>
              </a:tr>
              <a:tr h="323317">
                <a:tc>
                  <a:txBody>
                    <a:bodyPr/>
                    <a:lstStyle/>
                    <a:p>
                      <a:r>
                        <a:rPr lang="en-US" sz="1600" dirty="0"/>
                        <a:t>J</a:t>
                      </a:r>
                    </a:p>
                  </a:txBody>
                  <a:tcPr marL="82953" marR="82953" marT="41475" marB="41475"/>
                </a:tc>
                <a:tc>
                  <a:txBody>
                    <a:bodyPr/>
                    <a:lstStyle/>
                    <a:p>
                      <a:r>
                        <a:rPr lang="en-US" sz="1600" baseline="0" dirty="0"/>
                        <a:t>Joins the current line with the next one</a:t>
                      </a:r>
                    </a:p>
                  </a:txBody>
                  <a:tcPr marL="82953" marR="82953" marT="41475" marB="41475"/>
                </a:tc>
                <a:extLst>
                  <a:ext uri="{0D108BD9-81ED-4DB2-BD59-A6C34878D82A}">
                    <a16:rowId xmlns:a16="http://schemas.microsoft.com/office/drawing/2014/main" val="10014"/>
                  </a:ext>
                </a:extLst>
              </a:tr>
              <a:tr h="558083">
                <a:tc>
                  <a:txBody>
                    <a:bodyPr/>
                    <a:lstStyle/>
                    <a:p>
                      <a:r>
                        <a:rPr lang="en-US" sz="1600" dirty="0"/>
                        <a:t>Rx</a:t>
                      </a:r>
                    </a:p>
                  </a:txBody>
                  <a:tcPr marL="82953" marR="82953" marT="41475" marB="41475"/>
                </a:tc>
                <a:tc>
                  <a:txBody>
                    <a:bodyPr/>
                    <a:lstStyle/>
                    <a:p>
                      <a:r>
                        <a:rPr lang="en-US" sz="1600" baseline="0" dirty="0"/>
                        <a:t>Replaces the character under the cursor with x (where x is any character)</a:t>
                      </a:r>
                    </a:p>
                  </a:txBody>
                  <a:tcPr marL="82953" marR="82953" marT="41475" marB="41475"/>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3548778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a:extLst>
              <a:ext uri="{FF2B5EF4-FFF2-40B4-BE49-F238E27FC236}">
                <a16:creationId xmlns:a16="http://schemas.microsoft.com/office/drawing/2014/main" id="{256F2125-46F1-4821-B72A-DB88B1C000CE}"/>
              </a:ext>
            </a:extLst>
          </p:cNvPr>
          <p:cNvSpPr>
            <a:spLocks noGrp="1" noChangeArrowheads="1"/>
          </p:cNvSpPr>
          <p:nvPr>
            <p:ph type="title"/>
          </p:nvPr>
        </p:nvSpPr>
        <p:spPr/>
        <p:txBody>
          <a:bodyPr vert="horz" lIns="92160" tIns="46080" rIns="92160" bIns="46080" rtlCol="0" anchor="t">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300" b="1" dirty="0"/>
              <a:t>’</a:t>
            </a:r>
            <a:r>
              <a:rPr lang="en-GB" sz="5300" b="1" dirty="0">
                <a:latin typeface="Bahnschrift" panose="020B0502040204020203" pitchFamily="34" charset="0"/>
              </a:rPr>
              <a:t>sort</a:t>
            </a:r>
            <a:r>
              <a:rPr lang="en-GB" sz="5300" b="1" dirty="0"/>
              <a:t>’</a:t>
            </a:r>
            <a:r>
              <a:rPr lang="en-GB" b="1" dirty="0">
                <a:latin typeface="Century Gothic" panose="020B0502020202020204" pitchFamily="34" charset="0"/>
              </a:rPr>
              <a:t>: </a:t>
            </a:r>
            <a:r>
              <a:rPr lang="en-GB" dirty="0">
                <a:latin typeface="Century Gothic" panose="020B0502020202020204" pitchFamily="34" charset="0"/>
              </a:rPr>
              <a:t>Key Fields </a:t>
            </a:r>
          </a:p>
        </p:txBody>
      </p:sp>
      <p:sp>
        <p:nvSpPr>
          <p:cNvPr id="46083" name="Rectangle 5">
            <a:extLst>
              <a:ext uri="{FF2B5EF4-FFF2-40B4-BE49-F238E27FC236}">
                <a16:creationId xmlns:a16="http://schemas.microsoft.com/office/drawing/2014/main" id="{1E50F436-B74A-4D02-9B5B-DF3BBB4CAF2A}"/>
              </a:ext>
            </a:extLst>
          </p:cNvPr>
          <p:cNvSpPr>
            <a:spLocks noGrp="1" noChangeArrowheads="1"/>
          </p:cNvSpPr>
          <p:nvPr>
            <p:ph idx="1"/>
          </p:nvPr>
        </p:nvSpPr>
        <p:spPr/>
        <p:txBody>
          <a:bodyPr vert="horz" lIns="92160" tIns="46080" rIns="92160" bIns="46080" rtlCol="0">
            <a:normAutofit/>
          </a:bodyPr>
          <a:lstStyle/>
          <a:p>
            <a:pPr marL="342900" indent="-3429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latin typeface="Century Gothic" panose="020B0502020202020204" pitchFamily="34" charset="0"/>
              </a:rPr>
              <a:t>The ‘-k’ option tells sort which field you want to sort on; however, you must tell sort HOW to determine what is a field.</a:t>
            </a:r>
            <a:endParaRPr lang="en-GB" altLang="en-US" sz="2000" dirty="0">
              <a:latin typeface="Century Gothic" panose="020B0502020202020204" pitchFamily="34" charset="0"/>
            </a:endParaRPr>
          </a:p>
          <a:p>
            <a:pPr marL="342900" indent="-3429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latin typeface="Century Gothic" panose="020B0502020202020204" pitchFamily="34" charset="0"/>
              </a:rPr>
              <a:t>The ‘-t’ option tells sort what defines a field</a:t>
            </a:r>
          </a:p>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latin typeface="Century Gothic" panose="020B0502020202020204" pitchFamily="34" charset="0"/>
            </a:endParaRPr>
          </a:p>
        </p:txBody>
      </p:sp>
      <p:grpSp>
        <p:nvGrpSpPr>
          <p:cNvPr id="5" name="Group 4">
            <a:extLst>
              <a:ext uri="{FF2B5EF4-FFF2-40B4-BE49-F238E27FC236}">
                <a16:creationId xmlns:a16="http://schemas.microsoft.com/office/drawing/2014/main" id="{5F53110A-BA3A-448A-8134-5B1D2E54F933}"/>
              </a:ext>
            </a:extLst>
          </p:cNvPr>
          <p:cNvGrpSpPr/>
          <p:nvPr/>
        </p:nvGrpSpPr>
        <p:grpSpPr>
          <a:xfrm>
            <a:off x="2611211" y="2717079"/>
            <a:ext cx="7347857" cy="3771677"/>
            <a:chOff x="2754086" y="1952848"/>
            <a:chExt cx="7347857" cy="3771677"/>
          </a:xfrm>
        </p:grpSpPr>
        <p:pic>
          <p:nvPicPr>
            <p:cNvPr id="4" name="Picture 3">
              <a:extLst>
                <a:ext uri="{FF2B5EF4-FFF2-40B4-BE49-F238E27FC236}">
                  <a16:creationId xmlns:a16="http://schemas.microsoft.com/office/drawing/2014/main" id="{1266F5F6-ED06-44E8-B0C0-2DCBA0CC21F1}"/>
                </a:ext>
              </a:extLst>
            </p:cNvPr>
            <p:cNvPicPr>
              <a:picLocks noChangeAspect="1"/>
            </p:cNvPicPr>
            <p:nvPr/>
          </p:nvPicPr>
          <p:blipFill rotWithShape="1">
            <a:blip r:embed="rId3"/>
            <a:srcRect b="17103"/>
            <a:stretch/>
          </p:blipFill>
          <p:spPr>
            <a:xfrm>
              <a:off x="2754086" y="1952848"/>
              <a:ext cx="7347857" cy="3771677"/>
            </a:xfrm>
            <a:prstGeom prst="rect">
              <a:avLst/>
            </a:prstGeom>
          </p:spPr>
        </p:pic>
        <p:sp>
          <p:nvSpPr>
            <p:cNvPr id="3" name="Up Arrow 2"/>
            <p:cNvSpPr/>
            <p:nvPr/>
          </p:nvSpPr>
          <p:spPr>
            <a:xfrm>
              <a:off x="5245586" y="3085615"/>
              <a:ext cx="502276" cy="103031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p:cNvSpPr/>
            <p:nvPr/>
          </p:nvSpPr>
          <p:spPr>
            <a:xfrm>
              <a:off x="5925738" y="3085615"/>
              <a:ext cx="502276" cy="103031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1468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a:extLst>
              <a:ext uri="{FF2B5EF4-FFF2-40B4-BE49-F238E27FC236}">
                <a16:creationId xmlns:a16="http://schemas.microsoft.com/office/drawing/2014/main" id="{DD4447E9-771D-4747-BED5-B97B0ED351D5}"/>
              </a:ext>
            </a:extLst>
          </p:cNvPr>
          <p:cNvSpPr>
            <a:spLocks noGrp="1" noChangeArrowheads="1"/>
          </p:cNvSpPr>
          <p:nvPr>
            <p:ph type="title"/>
          </p:nvPr>
        </p:nvSpPr>
        <p:spPr/>
        <p:txBody>
          <a:bodyPr vert="horz" lIns="92160" tIns="46080" rIns="92160" bIns="46080" rtlCol="0" anchor="t">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b="1" dirty="0"/>
              <a:t>Sort: Options </a:t>
            </a:r>
          </a:p>
        </p:txBody>
      </p:sp>
      <p:sp>
        <p:nvSpPr>
          <p:cNvPr id="47107" name="Rectangle 5">
            <a:extLst>
              <a:ext uri="{FF2B5EF4-FFF2-40B4-BE49-F238E27FC236}">
                <a16:creationId xmlns:a16="http://schemas.microsoft.com/office/drawing/2014/main" id="{A3A39CB5-4E04-4DEC-AB9E-41BD4CC701F8}"/>
              </a:ext>
            </a:extLst>
          </p:cNvPr>
          <p:cNvSpPr>
            <a:spLocks noGrp="1" noChangeArrowheads="1"/>
          </p:cNvSpPr>
          <p:nvPr>
            <p:ph idx="1"/>
          </p:nvPr>
        </p:nvSpPr>
        <p:spPr>
          <a:xfrm>
            <a:off x="838200" y="942975"/>
            <a:ext cx="10515600" cy="4700588"/>
          </a:xfrm>
        </p:spPr>
        <p:txBody>
          <a:bodyPr vert="horz" lIns="92160" tIns="46080" rIns="92160" bIns="46080" rtlCol="0">
            <a:noAutofit/>
          </a:bodyPr>
          <a:lstStyle/>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There are several useful options besides –k &amp; -t</a:t>
            </a:r>
          </a:p>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400" dirty="0">
              <a:latin typeface="Century Gothic" panose="020B0502020202020204" pitchFamily="34" charset="0"/>
            </a:endParaRPr>
          </a:p>
        </p:txBody>
      </p:sp>
      <p:pic>
        <p:nvPicPr>
          <p:cNvPr id="2" name="Picture 1">
            <a:extLst>
              <a:ext uri="{FF2B5EF4-FFF2-40B4-BE49-F238E27FC236}">
                <a16:creationId xmlns:a16="http://schemas.microsoft.com/office/drawing/2014/main" id="{81C2C0B4-FF01-41D0-A9ED-9054AA78BCA0}"/>
              </a:ext>
            </a:extLst>
          </p:cNvPr>
          <p:cNvPicPr>
            <a:picLocks noChangeAspect="1"/>
          </p:cNvPicPr>
          <p:nvPr/>
        </p:nvPicPr>
        <p:blipFill>
          <a:blip r:embed="rId3"/>
          <a:stretch>
            <a:fillRect/>
          </a:stretch>
        </p:blipFill>
        <p:spPr>
          <a:xfrm>
            <a:off x="1308582" y="1664372"/>
            <a:ext cx="9574835" cy="4709401"/>
          </a:xfrm>
          <a:prstGeom prst="rect">
            <a:avLst/>
          </a:prstGeom>
        </p:spPr>
      </p:pic>
    </p:spTree>
    <p:extLst>
      <p:ext uri="{BB962C8B-B14F-4D97-AF65-F5344CB8AC3E}">
        <p14:creationId xmlns:p14="http://schemas.microsoft.com/office/powerpoint/2010/main" val="1583489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9424-0214-4350-B9D9-02ADECC9C49D}"/>
              </a:ext>
            </a:extLst>
          </p:cNvPr>
          <p:cNvSpPr>
            <a:spLocks noGrp="1"/>
          </p:cNvSpPr>
          <p:nvPr>
            <p:ph type="title"/>
          </p:nvPr>
        </p:nvSpPr>
        <p:spPr/>
        <p:txBody>
          <a:bodyPr/>
          <a:lstStyle/>
          <a:p>
            <a:r>
              <a:rPr lang="en-GB" b="1" dirty="0"/>
              <a:t>Sort: options (continued)</a:t>
            </a:r>
            <a:endParaRPr lang="en-US" b="1" dirty="0"/>
          </a:p>
        </p:txBody>
      </p:sp>
      <p:sp>
        <p:nvSpPr>
          <p:cNvPr id="3" name="Content Placeholder 2">
            <a:extLst>
              <a:ext uri="{FF2B5EF4-FFF2-40B4-BE49-F238E27FC236}">
                <a16:creationId xmlns:a16="http://schemas.microsoft.com/office/drawing/2014/main" id="{7839664E-E3B7-407E-A420-E992EAA80C44}"/>
              </a:ext>
            </a:extLst>
          </p:cNvPr>
          <p:cNvSpPr>
            <a:spLocks noGrp="1"/>
          </p:cNvSpPr>
          <p:nvPr>
            <p:ph idx="1"/>
          </p:nvPr>
        </p:nvSpPr>
        <p:spPr/>
        <p:txBody>
          <a:bodyPr/>
          <a:lstStyle/>
          <a:p>
            <a:r>
              <a:rPr lang="en-US" sz="2800" dirty="0"/>
              <a:t> </a:t>
            </a:r>
            <a:r>
              <a:rPr lang="en-US" sz="2800" dirty="0">
                <a:latin typeface="Century Gothic" panose="020B0502020202020204" pitchFamily="34" charset="0"/>
              </a:rPr>
              <a:t>Looking at your data the first column is column 0, </a:t>
            </a:r>
            <a:br>
              <a:rPr lang="en-US" sz="2800" dirty="0">
                <a:latin typeface="Century Gothic" panose="020B0502020202020204" pitchFamily="34" charset="0"/>
              </a:rPr>
            </a:br>
            <a:r>
              <a:rPr lang="en-US" sz="2800" dirty="0">
                <a:latin typeface="Century Gothic" panose="020B0502020202020204" pitchFamily="34" charset="0"/>
              </a:rPr>
              <a:t>the second is column 1, the third is column 2, etc.</a:t>
            </a:r>
          </a:p>
          <a:p>
            <a:pPr marL="457200" indent="-457200">
              <a:buFont typeface="Arial" panose="020B0604020202020204" pitchFamily="34" charset="0"/>
              <a:buChar char="•"/>
            </a:pPr>
            <a:r>
              <a:rPr lang="en-US" sz="2800" dirty="0">
                <a:latin typeface="Century Gothic" panose="020B0502020202020204" pitchFamily="34" charset="0"/>
              </a:rPr>
              <a:t>To sort this way use the + sign</a:t>
            </a:r>
          </a:p>
          <a:p>
            <a:pPr marL="457200" indent="-457200">
              <a:buFont typeface="Arial" panose="020B0604020202020204" pitchFamily="34" charset="0"/>
              <a:buChar char="•"/>
            </a:pPr>
            <a:r>
              <a:rPr lang="en-US" sz="2800" dirty="0">
                <a:latin typeface="Century Gothic" panose="020B0502020202020204" pitchFamily="34" charset="0"/>
              </a:rPr>
              <a:t>sort +2 </a:t>
            </a:r>
            <a:r>
              <a:rPr lang="en-US" sz="2800" dirty="0" err="1">
                <a:latin typeface="Century Gothic" panose="020B0502020202020204" pitchFamily="34" charset="0"/>
              </a:rPr>
              <a:t>filename.ext</a:t>
            </a:r>
            <a:r>
              <a:rPr lang="en-US" sz="2800" dirty="0">
                <a:latin typeface="Century Gothic" panose="020B0502020202020204" pitchFamily="34" charset="0"/>
              </a:rPr>
              <a:t> will sort on the third column</a:t>
            </a:r>
          </a:p>
          <a:p>
            <a:pPr marL="457200" indent="-457200">
              <a:buFont typeface="Arial" panose="020B0604020202020204" pitchFamily="34" charset="0"/>
              <a:buChar char="•"/>
            </a:pPr>
            <a:r>
              <a:rPr lang="en-US" sz="2800" dirty="0">
                <a:latin typeface="Century Gothic" panose="020B0502020202020204" pitchFamily="34" charset="0"/>
              </a:rPr>
              <a:t>To sort numerically correct you would add the n switch. </a:t>
            </a:r>
            <a:br>
              <a:rPr lang="en-US" sz="2800" dirty="0">
                <a:latin typeface="Century Gothic" panose="020B0502020202020204" pitchFamily="34" charset="0"/>
              </a:rPr>
            </a:br>
            <a:r>
              <a:rPr lang="en-US" sz="2800" dirty="0">
                <a:latin typeface="Century Gothic" panose="020B0502020202020204" pitchFamily="34" charset="0"/>
              </a:rPr>
              <a:t>i.e.; sort +2n </a:t>
            </a:r>
            <a:r>
              <a:rPr lang="en-US" sz="2800" dirty="0" err="1">
                <a:latin typeface="Century Gothic" panose="020B0502020202020204" pitchFamily="34" charset="0"/>
              </a:rPr>
              <a:t>filename.ext</a:t>
            </a:r>
            <a:r>
              <a:rPr lang="en-US" sz="2800" dirty="0">
                <a:latin typeface="Century Gothic" panose="020B0502020202020204" pitchFamily="34" charset="0"/>
              </a:rPr>
              <a:t> </a:t>
            </a:r>
          </a:p>
          <a:p>
            <a:endParaRPr lang="en-US" sz="2800" dirty="0"/>
          </a:p>
        </p:txBody>
      </p:sp>
    </p:spTree>
    <p:extLst>
      <p:ext uri="{BB962C8B-B14F-4D97-AF65-F5344CB8AC3E}">
        <p14:creationId xmlns:p14="http://schemas.microsoft.com/office/powerpoint/2010/main" val="15949647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A9FD2A-4C8B-4464-AC95-87AD793EB1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0868" y="-11683"/>
            <a:ext cx="6190263" cy="6869683"/>
          </a:xfrm>
        </p:spPr>
      </p:pic>
      <p:sp>
        <p:nvSpPr>
          <p:cNvPr id="6" name="TextBox 5">
            <a:extLst>
              <a:ext uri="{FF2B5EF4-FFF2-40B4-BE49-F238E27FC236}">
                <a16:creationId xmlns:a16="http://schemas.microsoft.com/office/drawing/2014/main" id="{5F43E709-3018-4950-B275-5121E8E24A7C}"/>
              </a:ext>
            </a:extLst>
          </p:cNvPr>
          <p:cNvSpPr txBox="1"/>
          <p:nvPr/>
        </p:nvSpPr>
        <p:spPr>
          <a:xfrm>
            <a:off x="470263" y="1658983"/>
            <a:ext cx="2325188" cy="3785652"/>
          </a:xfrm>
          <a:prstGeom prst="rect">
            <a:avLst/>
          </a:prstGeom>
          <a:noFill/>
        </p:spPr>
        <p:txBody>
          <a:bodyPr wrap="square" rtlCol="0">
            <a:spAutoFit/>
          </a:bodyPr>
          <a:lstStyle/>
          <a:p>
            <a:r>
              <a:rPr lang="en-US" sz="2400" dirty="0">
                <a:latin typeface="Century Gothic" panose="020B0502020202020204" pitchFamily="34" charset="0"/>
              </a:rPr>
              <a:t>If a file uses the default space between field then you can use this example, e.g. ‘</a:t>
            </a:r>
            <a:r>
              <a:rPr lang="en-US" sz="2400" dirty="0">
                <a:solidFill>
                  <a:srgbClr val="0070C0"/>
                </a:solidFill>
                <a:latin typeface="Century Gothic" panose="020B0502020202020204" pitchFamily="34" charset="0"/>
              </a:rPr>
              <a:t>sort +1</a:t>
            </a:r>
            <a:r>
              <a:rPr lang="en-US" sz="2400" dirty="0">
                <a:latin typeface="Century Gothic" panose="020B0502020202020204" pitchFamily="34" charset="0"/>
              </a:rPr>
              <a:t>’ or some other field value.</a:t>
            </a:r>
          </a:p>
        </p:txBody>
      </p:sp>
      <p:pic>
        <p:nvPicPr>
          <p:cNvPr id="2" name="Picture 1">
            <a:extLst>
              <a:ext uri="{FF2B5EF4-FFF2-40B4-BE49-F238E27FC236}">
                <a16:creationId xmlns:a16="http://schemas.microsoft.com/office/drawing/2014/main" id="{A9ACEBBF-07CE-4325-89AE-61C738F803F5}"/>
              </a:ext>
            </a:extLst>
          </p:cNvPr>
          <p:cNvPicPr>
            <a:picLocks noChangeAspect="1"/>
          </p:cNvPicPr>
          <p:nvPr/>
        </p:nvPicPr>
        <p:blipFill>
          <a:blip r:embed="rId3"/>
          <a:stretch>
            <a:fillRect/>
          </a:stretch>
        </p:blipFill>
        <p:spPr>
          <a:xfrm>
            <a:off x="3105990" y="-1"/>
            <a:ext cx="8464167" cy="6545943"/>
          </a:xfrm>
          <a:prstGeom prst="rect">
            <a:avLst/>
          </a:prstGeom>
        </p:spPr>
      </p:pic>
      <p:sp>
        <p:nvSpPr>
          <p:cNvPr id="7" name="Up Arrow 5">
            <a:extLst>
              <a:ext uri="{FF2B5EF4-FFF2-40B4-BE49-F238E27FC236}">
                <a16:creationId xmlns:a16="http://schemas.microsoft.com/office/drawing/2014/main" id="{B03FBE15-FE5D-40DC-8E6A-53964C4C440B}"/>
              </a:ext>
            </a:extLst>
          </p:cNvPr>
          <p:cNvSpPr/>
          <p:nvPr/>
        </p:nvSpPr>
        <p:spPr>
          <a:xfrm rot="16200000">
            <a:off x="6912505" y="474170"/>
            <a:ext cx="502276" cy="103031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5">
            <a:extLst>
              <a:ext uri="{FF2B5EF4-FFF2-40B4-BE49-F238E27FC236}">
                <a16:creationId xmlns:a16="http://schemas.microsoft.com/office/drawing/2014/main" id="{24CD2F0E-B647-42DB-B190-668AB61AADB9}"/>
              </a:ext>
            </a:extLst>
          </p:cNvPr>
          <p:cNvSpPr/>
          <p:nvPr/>
        </p:nvSpPr>
        <p:spPr>
          <a:xfrm rot="16200000">
            <a:off x="7232024" y="2908003"/>
            <a:ext cx="502276" cy="103031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607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5AD9A6FA-E948-47AB-84D3-4B77154AE8EA}"/>
              </a:ext>
            </a:extLst>
          </p:cNvPr>
          <p:cNvSpPr>
            <a:spLocks noGrp="1" noChangeArrowheads="1"/>
          </p:cNvSpPr>
          <p:nvPr>
            <p:ph type="title"/>
          </p:nvPr>
        </p:nvSpPr>
        <p:spPr/>
        <p:txBody>
          <a:bodyPr/>
          <a:lstStyle/>
          <a:p>
            <a:pPr>
              <a:defRPr/>
            </a:pPr>
            <a:r>
              <a:rPr lang="en-US" dirty="0"/>
              <a:t> </a:t>
            </a:r>
            <a:r>
              <a:rPr lang="en-US" b="1" dirty="0" err="1"/>
              <a:t>Uniq</a:t>
            </a:r>
            <a:r>
              <a:rPr lang="en-US" b="1" dirty="0"/>
              <a:t> Command</a:t>
            </a:r>
          </a:p>
        </p:txBody>
      </p:sp>
      <p:sp>
        <p:nvSpPr>
          <p:cNvPr id="50179" name="Rectangle 3">
            <a:extLst>
              <a:ext uri="{FF2B5EF4-FFF2-40B4-BE49-F238E27FC236}">
                <a16:creationId xmlns:a16="http://schemas.microsoft.com/office/drawing/2014/main" id="{A6EDD6C0-C9F2-4A34-8282-BB6A56C157DE}"/>
              </a:ext>
            </a:extLst>
          </p:cNvPr>
          <p:cNvSpPr>
            <a:spLocks noGrp="1" noChangeArrowheads="1"/>
          </p:cNvSpPr>
          <p:nvPr>
            <p:ph idx="1"/>
          </p:nvPr>
        </p:nvSpPr>
        <p:spPr/>
        <p:txBody>
          <a:bodyPr/>
          <a:lstStyle/>
          <a:p>
            <a:r>
              <a:rPr lang="en-US" altLang="en-US" dirty="0">
                <a:latin typeface="Century Gothic" panose="020B0502020202020204" pitchFamily="34" charset="0"/>
              </a:rPr>
              <a:t>  </a:t>
            </a:r>
          </a:p>
          <a:p>
            <a:endParaRPr lang="en-US" altLang="en-US" dirty="0">
              <a:latin typeface="Century Gothic" panose="020B0502020202020204" pitchFamily="34" charset="0"/>
            </a:endParaRPr>
          </a:p>
          <a:p>
            <a:r>
              <a:rPr lang="en-US" altLang="en-US" dirty="0">
                <a:latin typeface="Century Gothic" panose="020B0502020202020204" pitchFamily="34" charset="0"/>
              </a:rPr>
              <a:t> Syntax: </a:t>
            </a:r>
            <a:br>
              <a:rPr lang="en-US" altLang="en-US" dirty="0">
                <a:latin typeface="Century Gothic" panose="020B0502020202020204" pitchFamily="34" charset="0"/>
              </a:rPr>
            </a:br>
            <a:r>
              <a:rPr lang="en-US" altLang="en-US" dirty="0">
                <a:latin typeface="Century Gothic" panose="020B0502020202020204" pitchFamily="34" charset="0"/>
              </a:rPr>
              <a:t> </a:t>
            </a:r>
            <a:r>
              <a:rPr lang="en-US" altLang="en-US" b="1" dirty="0" err="1">
                <a:highlight>
                  <a:srgbClr val="E0E3E8"/>
                </a:highlight>
                <a:latin typeface="Century Gothic" panose="020B0502020202020204" pitchFamily="34" charset="0"/>
              </a:rPr>
              <a:t>uniq</a:t>
            </a:r>
            <a:r>
              <a:rPr lang="en-US" altLang="en-US" dirty="0">
                <a:highlight>
                  <a:srgbClr val="E0E3E8"/>
                </a:highlight>
                <a:latin typeface="Century Gothic" panose="020B0502020202020204" pitchFamily="34" charset="0"/>
              </a:rPr>
              <a:t> [options] [input[output]]</a:t>
            </a:r>
          </a:p>
          <a:p>
            <a:r>
              <a:rPr lang="en-US" altLang="en-US" dirty="0">
                <a:latin typeface="Century Gothic" panose="020B0502020202020204" pitchFamily="34" charset="0"/>
              </a:rPr>
              <a:t> Compares lines </a:t>
            </a:r>
            <a:r>
              <a:rPr lang="en-US" altLang="en-US" b="1" dirty="0">
                <a:solidFill>
                  <a:srgbClr val="0070C0"/>
                </a:solidFill>
                <a:latin typeface="Century Gothic" panose="020B0502020202020204" pitchFamily="34" charset="0"/>
              </a:rPr>
              <a:t>in a sorted file</a:t>
            </a:r>
          </a:p>
          <a:p>
            <a:pPr lvl="1"/>
            <a:r>
              <a:rPr lang="en-US" altLang="en-US" dirty="0">
                <a:latin typeface="Century Gothic" panose="020B0502020202020204" pitchFamily="34" charset="0"/>
              </a:rPr>
              <a:t> </a:t>
            </a:r>
            <a:r>
              <a:rPr lang="en-US" altLang="en-US" b="1" dirty="0">
                <a:solidFill>
                  <a:srgbClr val="0070C0"/>
                </a:solidFill>
                <a:latin typeface="Century Gothic" panose="020B0502020202020204" pitchFamily="34" charset="0"/>
              </a:rPr>
              <a:t>Only the adjacent lines </a:t>
            </a:r>
            <a:br>
              <a:rPr lang="en-US" altLang="en-US" b="1" dirty="0">
                <a:solidFill>
                  <a:srgbClr val="0070C0"/>
                </a:solidFill>
                <a:latin typeface="Century Gothic" panose="020B0502020202020204" pitchFamily="34" charset="0"/>
              </a:rPr>
            </a:br>
            <a:r>
              <a:rPr lang="en-US" altLang="en-US" dirty="0">
                <a:latin typeface="Century Gothic" panose="020B0502020202020204" pitchFamily="34" charset="0"/>
              </a:rPr>
              <a:t>are compared</a:t>
            </a:r>
          </a:p>
          <a:p>
            <a:pPr lvl="1"/>
            <a:r>
              <a:rPr lang="en-US" altLang="en-US" dirty="0">
                <a:latin typeface="Century Gothic" panose="020B0502020202020204" pitchFamily="34" charset="0"/>
              </a:rPr>
              <a:t> Default output is a file which </a:t>
            </a:r>
            <a:br>
              <a:rPr lang="en-US" altLang="en-US" dirty="0">
                <a:latin typeface="Century Gothic" panose="020B0502020202020204" pitchFamily="34" charset="0"/>
              </a:rPr>
            </a:br>
            <a:r>
              <a:rPr lang="en-US" altLang="en-US" dirty="0">
                <a:latin typeface="Century Gothic" panose="020B0502020202020204" pitchFamily="34" charset="0"/>
              </a:rPr>
              <a:t>only has one copy of each line</a:t>
            </a:r>
          </a:p>
          <a:p>
            <a:pPr lvl="1"/>
            <a:r>
              <a:rPr lang="en-US" altLang="en-US" dirty="0">
                <a:latin typeface="Century Gothic" panose="020B0502020202020204" pitchFamily="34" charset="0"/>
              </a:rPr>
              <a:t>  If output is not specified, </a:t>
            </a:r>
            <a:br>
              <a:rPr lang="en-US" altLang="en-US" dirty="0">
                <a:latin typeface="Century Gothic" panose="020B0502020202020204" pitchFamily="34" charset="0"/>
              </a:rPr>
            </a:br>
            <a:r>
              <a:rPr lang="en-US" altLang="en-US" dirty="0" err="1">
                <a:latin typeface="Century Gothic" panose="020B0502020202020204" pitchFamily="34" charset="0"/>
              </a:rPr>
              <a:t>stdout</a:t>
            </a:r>
            <a:r>
              <a:rPr lang="en-US" altLang="en-US" dirty="0">
                <a:latin typeface="Century Gothic" panose="020B0502020202020204" pitchFamily="34" charset="0"/>
              </a:rPr>
              <a:t> is used</a:t>
            </a:r>
          </a:p>
          <a:p>
            <a:pPr lvl="1"/>
            <a:endParaRPr lang="en-US" altLang="en-US" dirty="0">
              <a:latin typeface="Century Gothic" panose="020B0502020202020204" pitchFamily="34" charset="0"/>
            </a:endParaRPr>
          </a:p>
          <a:p>
            <a:endParaRPr lang="en-US" altLang="en-US" dirty="0">
              <a:latin typeface="Century Gothic" panose="020B0502020202020204" pitchFamily="34" charset="0"/>
            </a:endParaRPr>
          </a:p>
          <a:p>
            <a:endParaRPr lang="en-US" altLang="en-US" dirty="0">
              <a:latin typeface="Century Gothic" panose="020B0502020202020204" pitchFamily="34" charset="0"/>
            </a:endParaRPr>
          </a:p>
        </p:txBody>
      </p:sp>
      <p:pic>
        <p:nvPicPr>
          <p:cNvPr id="2" name="Picture 1">
            <a:extLst>
              <a:ext uri="{FF2B5EF4-FFF2-40B4-BE49-F238E27FC236}">
                <a16:creationId xmlns:a16="http://schemas.microsoft.com/office/drawing/2014/main" id="{3C34BCD0-9D9F-4DBF-92E3-5977274C6B63}"/>
              </a:ext>
            </a:extLst>
          </p:cNvPr>
          <p:cNvPicPr>
            <a:picLocks noChangeAspect="1"/>
          </p:cNvPicPr>
          <p:nvPr/>
        </p:nvPicPr>
        <p:blipFill rotWithShape="1">
          <a:blip r:embed="rId3"/>
          <a:srcRect r="59030"/>
          <a:stretch/>
        </p:blipFill>
        <p:spPr>
          <a:xfrm>
            <a:off x="4485793" y="-1"/>
            <a:ext cx="3758322" cy="6527535"/>
          </a:xfrm>
          <a:prstGeom prst="rect">
            <a:avLst/>
          </a:prstGeom>
        </p:spPr>
      </p:pic>
      <p:pic>
        <p:nvPicPr>
          <p:cNvPr id="3" name="Picture 2">
            <a:extLst>
              <a:ext uri="{FF2B5EF4-FFF2-40B4-BE49-F238E27FC236}">
                <a16:creationId xmlns:a16="http://schemas.microsoft.com/office/drawing/2014/main" id="{8CEADF5E-4F38-4D49-8399-3A29FA437180}"/>
              </a:ext>
            </a:extLst>
          </p:cNvPr>
          <p:cNvPicPr>
            <a:picLocks noChangeAspect="1"/>
          </p:cNvPicPr>
          <p:nvPr/>
        </p:nvPicPr>
        <p:blipFill rotWithShape="1">
          <a:blip r:embed="rId4"/>
          <a:srcRect r="19017"/>
          <a:stretch/>
        </p:blipFill>
        <p:spPr>
          <a:xfrm>
            <a:off x="8461829" y="0"/>
            <a:ext cx="3585028" cy="6527535"/>
          </a:xfrm>
          <a:prstGeom prst="rect">
            <a:avLst/>
          </a:prstGeom>
        </p:spPr>
      </p:pic>
    </p:spTree>
    <p:extLst>
      <p:ext uri="{BB962C8B-B14F-4D97-AF65-F5344CB8AC3E}">
        <p14:creationId xmlns:p14="http://schemas.microsoft.com/office/powerpoint/2010/main" val="736082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2C5F-0657-4587-BF09-BB18302BA1A8}"/>
              </a:ext>
            </a:extLst>
          </p:cNvPr>
          <p:cNvSpPr>
            <a:spLocks noGrp="1"/>
          </p:cNvSpPr>
          <p:nvPr>
            <p:ph type="title"/>
          </p:nvPr>
        </p:nvSpPr>
        <p:spPr/>
        <p:txBody>
          <a:bodyPr/>
          <a:lstStyle/>
          <a:p>
            <a:r>
              <a:rPr lang="en-US" dirty="0"/>
              <a:t>Unique</a:t>
            </a:r>
          </a:p>
        </p:txBody>
      </p:sp>
      <p:sp>
        <p:nvSpPr>
          <p:cNvPr id="3" name="Content Placeholder 2">
            <a:extLst>
              <a:ext uri="{FF2B5EF4-FFF2-40B4-BE49-F238E27FC236}">
                <a16:creationId xmlns:a16="http://schemas.microsoft.com/office/drawing/2014/main" id="{5E617E3B-DA79-4F10-B465-57CACEDA9A38}"/>
              </a:ext>
            </a:extLst>
          </p:cNvPr>
          <p:cNvSpPr>
            <a:spLocks noGrp="1"/>
          </p:cNvSpPr>
          <p:nvPr>
            <p:ph idx="1"/>
          </p:nvPr>
        </p:nvSpPr>
        <p:spPr/>
        <p:txBody>
          <a:bodyPr/>
          <a:lstStyle/>
          <a:p>
            <a:r>
              <a:rPr lang="en-US" dirty="0">
                <a:latin typeface="Century Gothic" panose="020B0502020202020204" pitchFamily="34" charset="0"/>
              </a:rPr>
              <a:t> </a:t>
            </a:r>
          </a:p>
          <a:p>
            <a:endParaRPr lang="en-US" dirty="0">
              <a:latin typeface="Century Gothic" panose="020B0502020202020204" pitchFamily="34" charset="0"/>
            </a:endParaRPr>
          </a:p>
          <a:p>
            <a:endParaRPr lang="en-US" dirty="0">
              <a:latin typeface="Century Gothic" panose="020B0502020202020204" pitchFamily="34" charset="0"/>
            </a:endParaRPr>
          </a:p>
          <a:p>
            <a:r>
              <a:rPr lang="en-US" dirty="0">
                <a:latin typeface="Century Gothic" panose="020B0502020202020204" pitchFamily="34" charset="0"/>
              </a:rPr>
              <a:t>The previous </a:t>
            </a:r>
            <a:r>
              <a:rPr lang="en-US" dirty="0" err="1">
                <a:latin typeface="Century Gothic" panose="020B0502020202020204" pitchFamily="34" charset="0"/>
              </a:rPr>
              <a:t>uniq</a:t>
            </a:r>
            <a:r>
              <a:rPr lang="en-US" dirty="0">
                <a:latin typeface="Century Gothic" panose="020B0502020202020204" pitchFamily="34" charset="0"/>
              </a:rPr>
              <a:t> command did not </a:t>
            </a:r>
            <a:br>
              <a:rPr lang="en-US" dirty="0">
                <a:latin typeface="Century Gothic" panose="020B0502020202020204" pitchFamily="34" charset="0"/>
              </a:rPr>
            </a:br>
            <a:r>
              <a:rPr lang="en-US" dirty="0">
                <a:latin typeface="Century Gothic" panose="020B0502020202020204" pitchFamily="34" charset="0"/>
              </a:rPr>
              <a:t>work because it is not a sorted list.</a:t>
            </a:r>
          </a:p>
          <a:p>
            <a:r>
              <a:rPr lang="en-US" dirty="0">
                <a:latin typeface="Century Gothic" panose="020B0502020202020204" pitchFamily="34" charset="0"/>
              </a:rPr>
              <a:t>However, we can sort and pipe it </a:t>
            </a:r>
            <a:br>
              <a:rPr lang="en-US" dirty="0">
                <a:latin typeface="Century Gothic" panose="020B0502020202020204" pitchFamily="34" charset="0"/>
              </a:rPr>
            </a:br>
            <a:r>
              <a:rPr lang="en-US" dirty="0">
                <a:latin typeface="Century Gothic" panose="020B0502020202020204" pitchFamily="34" charset="0"/>
              </a:rPr>
              <a:t>the result to </a:t>
            </a:r>
            <a:r>
              <a:rPr lang="en-US" b="1" dirty="0" err="1">
                <a:latin typeface="Century Gothic" panose="020B0502020202020204" pitchFamily="34" charset="0"/>
              </a:rPr>
              <a:t>uniq</a:t>
            </a:r>
            <a:endParaRPr lang="en-US" b="1" dirty="0">
              <a:latin typeface="Century Gothic" panose="020B0502020202020204" pitchFamily="34" charset="0"/>
            </a:endParaRPr>
          </a:p>
        </p:txBody>
      </p:sp>
      <p:pic>
        <p:nvPicPr>
          <p:cNvPr id="4" name="Picture 3">
            <a:extLst>
              <a:ext uri="{FF2B5EF4-FFF2-40B4-BE49-F238E27FC236}">
                <a16:creationId xmlns:a16="http://schemas.microsoft.com/office/drawing/2014/main" id="{1BE6DB9A-E4CC-4C1F-BEE4-59E7C8FE9AF6}"/>
              </a:ext>
            </a:extLst>
          </p:cNvPr>
          <p:cNvPicPr>
            <a:picLocks noChangeAspect="1"/>
          </p:cNvPicPr>
          <p:nvPr/>
        </p:nvPicPr>
        <p:blipFill>
          <a:blip r:embed="rId2"/>
          <a:stretch>
            <a:fillRect/>
          </a:stretch>
        </p:blipFill>
        <p:spPr>
          <a:xfrm>
            <a:off x="5834519" y="0"/>
            <a:ext cx="4711923" cy="6542982"/>
          </a:xfrm>
          <a:prstGeom prst="rect">
            <a:avLst/>
          </a:prstGeom>
        </p:spPr>
      </p:pic>
    </p:spTree>
    <p:extLst>
      <p:ext uri="{BB962C8B-B14F-4D97-AF65-F5344CB8AC3E}">
        <p14:creationId xmlns:p14="http://schemas.microsoft.com/office/powerpoint/2010/main" val="5179901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86BD-6582-4912-86EF-EEF61AC4638A}"/>
              </a:ext>
            </a:extLst>
          </p:cNvPr>
          <p:cNvSpPr>
            <a:spLocks noGrp="1"/>
          </p:cNvSpPr>
          <p:nvPr>
            <p:ph type="title"/>
          </p:nvPr>
        </p:nvSpPr>
        <p:spPr/>
        <p:txBody>
          <a:bodyPr/>
          <a:lstStyle/>
          <a:p>
            <a:br>
              <a:rPr lang="en-US" b="1" dirty="0"/>
            </a:br>
            <a:r>
              <a:rPr lang="en-US" b="1" dirty="0"/>
              <a:t>                                         </a:t>
            </a:r>
            <a:r>
              <a:rPr lang="en-US" dirty="0">
                <a:latin typeface="Century Gothic" panose="020B0502020202020204" pitchFamily="34" charset="0"/>
              </a:rPr>
              <a:t>Color Prompts</a:t>
            </a:r>
          </a:p>
        </p:txBody>
      </p:sp>
      <p:pic>
        <p:nvPicPr>
          <p:cNvPr id="4" name="Content Placeholder 3">
            <a:extLst>
              <a:ext uri="{FF2B5EF4-FFF2-40B4-BE49-F238E27FC236}">
                <a16:creationId xmlns:a16="http://schemas.microsoft.com/office/drawing/2014/main" id="{008E7871-75DE-469F-85CF-D83754CE8704}"/>
              </a:ext>
            </a:extLst>
          </p:cNvPr>
          <p:cNvPicPr>
            <a:picLocks noGrp="1" noChangeAspect="1"/>
          </p:cNvPicPr>
          <p:nvPr>
            <p:ph idx="1"/>
          </p:nvPr>
        </p:nvPicPr>
        <p:blipFill>
          <a:blip r:embed="rId2"/>
          <a:stretch>
            <a:fillRect/>
          </a:stretch>
        </p:blipFill>
        <p:spPr>
          <a:xfrm>
            <a:off x="0" y="2753033"/>
            <a:ext cx="12192000" cy="1093970"/>
          </a:xfrm>
          <a:prstGeom prst="rect">
            <a:avLst/>
          </a:prstGeom>
        </p:spPr>
      </p:pic>
      <p:sp>
        <p:nvSpPr>
          <p:cNvPr id="5" name="Right Brace 4">
            <a:extLst>
              <a:ext uri="{FF2B5EF4-FFF2-40B4-BE49-F238E27FC236}">
                <a16:creationId xmlns:a16="http://schemas.microsoft.com/office/drawing/2014/main" id="{CCA391D5-FC06-4DE0-A73C-F4CBCCD47929}"/>
              </a:ext>
            </a:extLst>
          </p:cNvPr>
          <p:cNvSpPr/>
          <p:nvPr/>
        </p:nvSpPr>
        <p:spPr>
          <a:xfrm rot="16200000">
            <a:off x="1901250" y="959937"/>
            <a:ext cx="563023" cy="3342968"/>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DE2C3AF9-DEB0-44F4-BD44-FE5B8E746A0B}"/>
              </a:ext>
            </a:extLst>
          </p:cNvPr>
          <p:cNvSpPr txBox="1"/>
          <p:nvPr/>
        </p:nvSpPr>
        <p:spPr>
          <a:xfrm>
            <a:off x="112889" y="1267308"/>
            <a:ext cx="4302523" cy="923330"/>
          </a:xfrm>
          <a:prstGeom prst="rect">
            <a:avLst/>
          </a:prstGeom>
          <a:noFill/>
        </p:spPr>
        <p:txBody>
          <a:bodyPr wrap="square" rtlCol="0">
            <a:spAutoFit/>
          </a:bodyPr>
          <a:lstStyle/>
          <a:p>
            <a:pPr algn="ctr"/>
            <a:r>
              <a:rPr lang="en-US" dirty="0"/>
              <a:t>If you are operating in a change root environment, the prompt will be modified to remind you</a:t>
            </a:r>
          </a:p>
        </p:txBody>
      </p:sp>
      <p:sp>
        <p:nvSpPr>
          <p:cNvPr id="7" name="Left Brace 6">
            <a:extLst>
              <a:ext uri="{FF2B5EF4-FFF2-40B4-BE49-F238E27FC236}">
                <a16:creationId xmlns:a16="http://schemas.microsoft.com/office/drawing/2014/main" id="{B08B11EB-1D13-474D-8ADC-23C323E6FF60}"/>
              </a:ext>
            </a:extLst>
          </p:cNvPr>
          <p:cNvSpPr/>
          <p:nvPr/>
        </p:nvSpPr>
        <p:spPr>
          <a:xfrm rot="16200000">
            <a:off x="7411157" y="-129825"/>
            <a:ext cx="620890" cy="751840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29FC87E-3999-4D6F-876A-27D6F93CCA2C}"/>
              </a:ext>
            </a:extLst>
          </p:cNvPr>
          <p:cNvSpPr txBox="1"/>
          <p:nvPr/>
        </p:nvSpPr>
        <p:spPr>
          <a:xfrm>
            <a:off x="6711246" y="4006199"/>
            <a:ext cx="5074353" cy="646331"/>
          </a:xfrm>
          <a:prstGeom prst="rect">
            <a:avLst/>
          </a:prstGeom>
          <a:noFill/>
        </p:spPr>
        <p:txBody>
          <a:bodyPr wrap="square" rtlCol="0">
            <a:spAutoFit/>
          </a:bodyPr>
          <a:lstStyle/>
          <a:p>
            <a:r>
              <a:rPr lang="en-US" b="1" dirty="0">
                <a:solidFill>
                  <a:srgbClr val="FF0000"/>
                </a:solidFill>
              </a:rPr>
              <a:t>Color</a:t>
            </a:r>
            <a:r>
              <a:rPr lang="en-US" dirty="0"/>
              <a:t> and ‘\’ codes {\u (user name), \h (host name), \w (working directory)}</a:t>
            </a:r>
          </a:p>
        </p:txBody>
      </p:sp>
      <p:sp>
        <p:nvSpPr>
          <p:cNvPr id="9" name="Arrow: Up 8">
            <a:extLst>
              <a:ext uri="{FF2B5EF4-FFF2-40B4-BE49-F238E27FC236}">
                <a16:creationId xmlns:a16="http://schemas.microsoft.com/office/drawing/2014/main" id="{40F70D3A-9BC0-42B3-A8B5-067808B9D4B6}"/>
              </a:ext>
            </a:extLst>
          </p:cNvPr>
          <p:cNvSpPr/>
          <p:nvPr/>
        </p:nvSpPr>
        <p:spPr>
          <a:xfrm>
            <a:off x="4583288" y="3326463"/>
            <a:ext cx="270933" cy="109046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BF748C-824A-4D21-9C8C-0BB22911C857}"/>
              </a:ext>
            </a:extLst>
          </p:cNvPr>
          <p:cNvSpPr txBox="1"/>
          <p:nvPr/>
        </p:nvSpPr>
        <p:spPr>
          <a:xfrm>
            <a:off x="4312356" y="4409398"/>
            <a:ext cx="791679" cy="369332"/>
          </a:xfrm>
          <a:prstGeom prst="rect">
            <a:avLst/>
          </a:prstGeom>
          <a:noFill/>
        </p:spPr>
        <p:txBody>
          <a:bodyPr wrap="square" rtlCol="0">
            <a:spAutoFit/>
          </a:bodyPr>
          <a:lstStyle/>
          <a:p>
            <a:r>
              <a:rPr lang="en-US" b="1" dirty="0"/>
              <a:t>BOLD</a:t>
            </a:r>
          </a:p>
        </p:txBody>
      </p:sp>
      <p:sp>
        <p:nvSpPr>
          <p:cNvPr id="11" name="Arrow: Up 10">
            <a:extLst>
              <a:ext uri="{FF2B5EF4-FFF2-40B4-BE49-F238E27FC236}">
                <a16:creationId xmlns:a16="http://schemas.microsoft.com/office/drawing/2014/main" id="{26055EBC-8911-46D9-A1A1-38DDE3293551}"/>
              </a:ext>
            </a:extLst>
          </p:cNvPr>
          <p:cNvSpPr/>
          <p:nvPr/>
        </p:nvSpPr>
        <p:spPr>
          <a:xfrm>
            <a:off x="4978400" y="3326463"/>
            <a:ext cx="270933" cy="18325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D1540D4-7AE6-48DC-AD6E-76C3B82461CC}"/>
              </a:ext>
            </a:extLst>
          </p:cNvPr>
          <p:cNvSpPr txBox="1"/>
          <p:nvPr/>
        </p:nvSpPr>
        <p:spPr>
          <a:xfrm>
            <a:off x="4854221" y="5166554"/>
            <a:ext cx="581379" cy="369332"/>
          </a:xfrm>
          <a:prstGeom prst="rect">
            <a:avLst/>
          </a:prstGeom>
          <a:noFill/>
        </p:spPr>
        <p:txBody>
          <a:bodyPr wrap="square" rtlCol="0">
            <a:spAutoFit/>
          </a:bodyPr>
          <a:lstStyle/>
          <a:p>
            <a:r>
              <a:rPr lang="en-US" b="1" dirty="0"/>
              <a:t>RED</a:t>
            </a:r>
          </a:p>
        </p:txBody>
      </p:sp>
      <p:sp>
        <p:nvSpPr>
          <p:cNvPr id="13" name="Arrow: Down 12">
            <a:extLst>
              <a:ext uri="{FF2B5EF4-FFF2-40B4-BE49-F238E27FC236}">
                <a16:creationId xmlns:a16="http://schemas.microsoft.com/office/drawing/2014/main" id="{7A0818E6-A299-4694-8896-BDC3CDE75A0D}"/>
              </a:ext>
            </a:extLst>
          </p:cNvPr>
          <p:cNvSpPr/>
          <p:nvPr/>
        </p:nvSpPr>
        <p:spPr>
          <a:xfrm>
            <a:off x="5435599" y="1997456"/>
            <a:ext cx="220133" cy="78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6719374-955F-4C1C-A2AF-9AB871ABCB78}"/>
              </a:ext>
            </a:extLst>
          </p:cNvPr>
          <p:cNvSpPr txBox="1"/>
          <p:nvPr/>
        </p:nvSpPr>
        <p:spPr>
          <a:xfrm>
            <a:off x="5068709" y="1620592"/>
            <a:ext cx="1642537" cy="369332"/>
          </a:xfrm>
          <a:prstGeom prst="rect">
            <a:avLst/>
          </a:prstGeom>
          <a:noFill/>
        </p:spPr>
        <p:txBody>
          <a:bodyPr wrap="square" rtlCol="0">
            <a:spAutoFit/>
          </a:bodyPr>
          <a:lstStyle/>
          <a:p>
            <a:r>
              <a:rPr lang="en-US" b="1" dirty="0"/>
              <a:t>user name</a:t>
            </a:r>
          </a:p>
        </p:txBody>
      </p:sp>
    </p:spTree>
    <p:extLst>
      <p:ext uri="{BB962C8B-B14F-4D97-AF65-F5344CB8AC3E}">
        <p14:creationId xmlns:p14="http://schemas.microsoft.com/office/powerpoint/2010/main" val="1653892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EB68-2CFD-484D-B232-196266994633}"/>
              </a:ext>
            </a:extLst>
          </p:cNvPr>
          <p:cNvSpPr>
            <a:spLocks noGrp="1"/>
          </p:cNvSpPr>
          <p:nvPr>
            <p:ph type="title"/>
          </p:nvPr>
        </p:nvSpPr>
        <p:spPr/>
        <p:txBody>
          <a:bodyPr/>
          <a:lstStyle/>
          <a:p>
            <a:br>
              <a:rPr lang="en-US" b="1" dirty="0"/>
            </a:br>
            <a:r>
              <a:rPr lang="en-US" b="1" dirty="0"/>
              <a:t>                                             Foreground Colors</a:t>
            </a:r>
          </a:p>
        </p:txBody>
      </p:sp>
      <p:graphicFrame>
        <p:nvGraphicFramePr>
          <p:cNvPr id="4" name="Content Placeholder 3">
            <a:extLst>
              <a:ext uri="{FF2B5EF4-FFF2-40B4-BE49-F238E27FC236}">
                <a16:creationId xmlns:a16="http://schemas.microsoft.com/office/drawing/2014/main" id="{79FBC752-1D50-47EF-91AA-16703165F00C}"/>
              </a:ext>
            </a:extLst>
          </p:cNvPr>
          <p:cNvGraphicFramePr>
            <a:graphicFrameLocks noGrp="1"/>
          </p:cNvGraphicFramePr>
          <p:nvPr>
            <p:ph idx="1"/>
          </p:nvPr>
        </p:nvGraphicFramePr>
        <p:xfrm>
          <a:off x="838200" y="1108038"/>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32273368"/>
                    </a:ext>
                  </a:extLst>
                </a:gridCol>
                <a:gridCol w="5257800">
                  <a:extLst>
                    <a:ext uri="{9D8B030D-6E8A-4147-A177-3AD203B41FA5}">
                      <a16:colId xmlns:a16="http://schemas.microsoft.com/office/drawing/2014/main" val="4142253901"/>
                    </a:ext>
                  </a:extLst>
                </a:gridCol>
              </a:tblGrid>
              <a:tr h="370840">
                <a:tc>
                  <a:txBody>
                    <a:bodyPr/>
                    <a:lstStyle/>
                    <a:p>
                      <a:r>
                        <a:rPr lang="en-US" dirty="0">
                          <a:solidFill>
                            <a:schemeClr val="bg1"/>
                          </a:solidFill>
                        </a:rPr>
                        <a:t>FOREGROUND</a:t>
                      </a:r>
                      <a:r>
                        <a:rPr lang="en-US" dirty="0"/>
                        <a:t> Base Colors CODES</a:t>
                      </a:r>
                    </a:p>
                  </a:txBody>
                  <a:tcPr/>
                </a:tc>
                <a:tc>
                  <a:txBody>
                    <a:bodyPr/>
                    <a:lstStyle/>
                    <a:p>
                      <a:r>
                        <a:rPr lang="en-US" dirty="0"/>
                        <a:t>Color</a:t>
                      </a:r>
                    </a:p>
                  </a:txBody>
                  <a:tcPr/>
                </a:tc>
                <a:extLst>
                  <a:ext uri="{0D108BD9-81ED-4DB2-BD59-A6C34878D82A}">
                    <a16:rowId xmlns:a16="http://schemas.microsoft.com/office/drawing/2014/main" val="1334735171"/>
                  </a:ext>
                </a:extLst>
              </a:tr>
              <a:tr h="370840">
                <a:tc>
                  <a:txBody>
                    <a:bodyPr/>
                    <a:lstStyle/>
                    <a:p>
                      <a:r>
                        <a:rPr lang="en-US" dirty="0"/>
                        <a:t>30</a:t>
                      </a:r>
                    </a:p>
                  </a:txBody>
                  <a:tcPr/>
                </a:tc>
                <a:tc>
                  <a:txBody>
                    <a:bodyPr/>
                    <a:lstStyle/>
                    <a:p>
                      <a:r>
                        <a:rPr lang="en-US" dirty="0"/>
                        <a:t>Black</a:t>
                      </a:r>
                    </a:p>
                  </a:txBody>
                  <a:tcPr/>
                </a:tc>
                <a:extLst>
                  <a:ext uri="{0D108BD9-81ED-4DB2-BD59-A6C34878D82A}">
                    <a16:rowId xmlns:a16="http://schemas.microsoft.com/office/drawing/2014/main" val="3181470220"/>
                  </a:ext>
                </a:extLst>
              </a:tr>
              <a:tr h="370840">
                <a:tc>
                  <a:txBody>
                    <a:bodyPr/>
                    <a:lstStyle/>
                    <a:p>
                      <a:r>
                        <a:rPr lang="en-US" dirty="0"/>
                        <a:t>31</a:t>
                      </a:r>
                    </a:p>
                  </a:txBody>
                  <a:tcPr/>
                </a:tc>
                <a:tc>
                  <a:txBody>
                    <a:bodyPr/>
                    <a:lstStyle/>
                    <a:p>
                      <a:r>
                        <a:rPr lang="en-US" dirty="0"/>
                        <a:t>Red</a:t>
                      </a:r>
                    </a:p>
                  </a:txBody>
                  <a:tcPr/>
                </a:tc>
                <a:extLst>
                  <a:ext uri="{0D108BD9-81ED-4DB2-BD59-A6C34878D82A}">
                    <a16:rowId xmlns:a16="http://schemas.microsoft.com/office/drawing/2014/main" val="3482246436"/>
                  </a:ext>
                </a:extLst>
              </a:tr>
              <a:tr h="370840">
                <a:tc>
                  <a:txBody>
                    <a:bodyPr/>
                    <a:lstStyle/>
                    <a:p>
                      <a:r>
                        <a:rPr lang="en-US" dirty="0"/>
                        <a:t>32</a:t>
                      </a:r>
                    </a:p>
                  </a:txBody>
                  <a:tcPr/>
                </a:tc>
                <a:tc>
                  <a:txBody>
                    <a:bodyPr/>
                    <a:lstStyle/>
                    <a:p>
                      <a:r>
                        <a:rPr lang="en-US" dirty="0"/>
                        <a:t>Green</a:t>
                      </a:r>
                    </a:p>
                  </a:txBody>
                  <a:tcPr/>
                </a:tc>
                <a:extLst>
                  <a:ext uri="{0D108BD9-81ED-4DB2-BD59-A6C34878D82A}">
                    <a16:rowId xmlns:a16="http://schemas.microsoft.com/office/drawing/2014/main" val="2558823461"/>
                  </a:ext>
                </a:extLst>
              </a:tr>
              <a:tr h="370840">
                <a:tc>
                  <a:txBody>
                    <a:bodyPr/>
                    <a:lstStyle/>
                    <a:p>
                      <a:r>
                        <a:rPr lang="en-US" dirty="0"/>
                        <a:t>33</a:t>
                      </a:r>
                    </a:p>
                  </a:txBody>
                  <a:tcPr/>
                </a:tc>
                <a:tc>
                  <a:txBody>
                    <a:bodyPr/>
                    <a:lstStyle/>
                    <a:p>
                      <a:r>
                        <a:rPr lang="en-US" dirty="0"/>
                        <a:t>Yellow</a:t>
                      </a:r>
                    </a:p>
                  </a:txBody>
                  <a:tcPr/>
                </a:tc>
                <a:extLst>
                  <a:ext uri="{0D108BD9-81ED-4DB2-BD59-A6C34878D82A}">
                    <a16:rowId xmlns:a16="http://schemas.microsoft.com/office/drawing/2014/main" val="930235575"/>
                  </a:ext>
                </a:extLst>
              </a:tr>
              <a:tr h="370840">
                <a:tc>
                  <a:txBody>
                    <a:bodyPr/>
                    <a:lstStyle/>
                    <a:p>
                      <a:r>
                        <a:rPr lang="en-US" dirty="0"/>
                        <a:t>34</a:t>
                      </a:r>
                    </a:p>
                  </a:txBody>
                  <a:tcPr/>
                </a:tc>
                <a:tc>
                  <a:txBody>
                    <a:bodyPr/>
                    <a:lstStyle/>
                    <a:p>
                      <a:r>
                        <a:rPr lang="en-US" dirty="0"/>
                        <a:t>Blue</a:t>
                      </a:r>
                    </a:p>
                  </a:txBody>
                  <a:tcPr/>
                </a:tc>
                <a:extLst>
                  <a:ext uri="{0D108BD9-81ED-4DB2-BD59-A6C34878D82A}">
                    <a16:rowId xmlns:a16="http://schemas.microsoft.com/office/drawing/2014/main" val="1132050814"/>
                  </a:ext>
                </a:extLst>
              </a:tr>
              <a:tr h="370840">
                <a:tc>
                  <a:txBody>
                    <a:bodyPr/>
                    <a:lstStyle/>
                    <a:p>
                      <a:r>
                        <a:rPr lang="en-US" dirty="0"/>
                        <a:t>35</a:t>
                      </a:r>
                    </a:p>
                  </a:txBody>
                  <a:tcPr/>
                </a:tc>
                <a:tc>
                  <a:txBody>
                    <a:bodyPr/>
                    <a:lstStyle/>
                    <a:p>
                      <a:r>
                        <a:rPr lang="en-US" dirty="0"/>
                        <a:t>Purple</a:t>
                      </a:r>
                    </a:p>
                  </a:txBody>
                  <a:tcPr/>
                </a:tc>
                <a:extLst>
                  <a:ext uri="{0D108BD9-81ED-4DB2-BD59-A6C34878D82A}">
                    <a16:rowId xmlns:a16="http://schemas.microsoft.com/office/drawing/2014/main" val="1124369313"/>
                  </a:ext>
                </a:extLst>
              </a:tr>
              <a:tr h="370840">
                <a:tc>
                  <a:txBody>
                    <a:bodyPr/>
                    <a:lstStyle/>
                    <a:p>
                      <a:r>
                        <a:rPr lang="en-US" dirty="0"/>
                        <a:t>36</a:t>
                      </a:r>
                    </a:p>
                  </a:txBody>
                  <a:tcPr/>
                </a:tc>
                <a:tc>
                  <a:txBody>
                    <a:bodyPr/>
                    <a:lstStyle/>
                    <a:p>
                      <a:r>
                        <a:rPr lang="en-US" dirty="0"/>
                        <a:t>Cyan</a:t>
                      </a:r>
                    </a:p>
                  </a:txBody>
                  <a:tcPr/>
                </a:tc>
                <a:extLst>
                  <a:ext uri="{0D108BD9-81ED-4DB2-BD59-A6C34878D82A}">
                    <a16:rowId xmlns:a16="http://schemas.microsoft.com/office/drawing/2014/main" val="1139531081"/>
                  </a:ext>
                </a:extLst>
              </a:tr>
              <a:tr h="370840">
                <a:tc>
                  <a:txBody>
                    <a:bodyPr/>
                    <a:lstStyle/>
                    <a:p>
                      <a:r>
                        <a:rPr lang="en-US" dirty="0"/>
                        <a:t>37</a:t>
                      </a:r>
                    </a:p>
                  </a:txBody>
                  <a:tcPr/>
                </a:tc>
                <a:tc>
                  <a:txBody>
                    <a:bodyPr/>
                    <a:lstStyle/>
                    <a:p>
                      <a:r>
                        <a:rPr lang="en-US" dirty="0"/>
                        <a:t>White</a:t>
                      </a:r>
                    </a:p>
                  </a:txBody>
                  <a:tcPr/>
                </a:tc>
                <a:extLst>
                  <a:ext uri="{0D108BD9-81ED-4DB2-BD59-A6C34878D82A}">
                    <a16:rowId xmlns:a16="http://schemas.microsoft.com/office/drawing/2014/main" val="2078821081"/>
                  </a:ext>
                </a:extLst>
              </a:tr>
            </a:tbl>
          </a:graphicData>
        </a:graphic>
      </p:graphicFrame>
      <p:graphicFrame>
        <p:nvGraphicFramePr>
          <p:cNvPr id="5" name="Table 4">
            <a:extLst>
              <a:ext uri="{FF2B5EF4-FFF2-40B4-BE49-F238E27FC236}">
                <a16:creationId xmlns:a16="http://schemas.microsoft.com/office/drawing/2014/main" id="{5983E5CE-9DD4-421E-90BC-8B3909FC47D4}"/>
              </a:ext>
            </a:extLst>
          </p:cNvPr>
          <p:cNvGraphicFramePr>
            <a:graphicFrameLocks noGrp="1"/>
          </p:cNvGraphicFramePr>
          <p:nvPr/>
        </p:nvGraphicFramePr>
        <p:xfrm>
          <a:off x="1608666" y="4761088"/>
          <a:ext cx="8974668" cy="1483360"/>
        </p:xfrm>
        <a:graphic>
          <a:graphicData uri="http://schemas.openxmlformats.org/drawingml/2006/table">
            <a:tbl>
              <a:tblPr firstRow="1" bandRow="1">
                <a:tableStyleId>{5C22544A-7EE6-4342-B048-85BDC9FD1C3A}</a:tableStyleId>
              </a:tblPr>
              <a:tblGrid>
                <a:gridCol w="4487334">
                  <a:extLst>
                    <a:ext uri="{9D8B030D-6E8A-4147-A177-3AD203B41FA5}">
                      <a16:colId xmlns:a16="http://schemas.microsoft.com/office/drawing/2014/main" val="1967402504"/>
                    </a:ext>
                  </a:extLst>
                </a:gridCol>
                <a:gridCol w="4487334">
                  <a:extLst>
                    <a:ext uri="{9D8B030D-6E8A-4147-A177-3AD203B41FA5}">
                      <a16:colId xmlns:a16="http://schemas.microsoft.com/office/drawing/2014/main" val="2276825336"/>
                    </a:ext>
                  </a:extLst>
                </a:gridCol>
              </a:tblGrid>
              <a:tr h="370840">
                <a:tc>
                  <a:txBody>
                    <a:bodyPr/>
                    <a:lstStyle/>
                    <a:p>
                      <a:r>
                        <a:rPr lang="en-US" dirty="0"/>
                        <a:t>ATTRIBUTE Color CODES</a:t>
                      </a:r>
                    </a:p>
                  </a:txBody>
                  <a:tcPr/>
                </a:tc>
                <a:tc>
                  <a:txBody>
                    <a:bodyPr/>
                    <a:lstStyle/>
                    <a:p>
                      <a:r>
                        <a:rPr lang="en-US" dirty="0"/>
                        <a:t>Color</a:t>
                      </a:r>
                    </a:p>
                  </a:txBody>
                  <a:tcPr/>
                </a:tc>
                <a:extLst>
                  <a:ext uri="{0D108BD9-81ED-4DB2-BD59-A6C34878D82A}">
                    <a16:rowId xmlns:a16="http://schemas.microsoft.com/office/drawing/2014/main" val="3077250937"/>
                  </a:ext>
                </a:extLst>
              </a:tr>
              <a:tr h="370840">
                <a:tc>
                  <a:txBody>
                    <a:bodyPr/>
                    <a:lstStyle/>
                    <a:p>
                      <a:r>
                        <a:rPr lang="en-US" dirty="0"/>
                        <a:t>0</a:t>
                      </a:r>
                    </a:p>
                  </a:txBody>
                  <a:tcPr/>
                </a:tc>
                <a:tc>
                  <a:txBody>
                    <a:bodyPr/>
                    <a:lstStyle/>
                    <a:p>
                      <a:r>
                        <a:rPr lang="en-US" dirty="0"/>
                        <a:t>Normal Text</a:t>
                      </a:r>
                    </a:p>
                  </a:txBody>
                  <a:tcPr/>
                </a:tc>
                <a:extLst>
                  <a:ext uri="{0D108BD9-81ED-4DB2-BD59-A6C34878D82A}">
                    <a16:rowId xmlns:a16="http://schemas.microsoft.com/office/drawing/2014/main" val="3138679284"/>
                  </a:ext>
                </a:extLst>
              </a:tr>
              <a:tr h="370840">
                <a:tc>
                  <a:txBody>
                    <a:bodyPr/>
                    <a:lstStyle/>
                    <a:p>
                      <a:r>
                        <a:rPr lang="en-US" dirty="0"/>
                        <a:t>1</a:t>
                      </a:r>
                    </a:p>
                  </a:txBody>
                  <a:tcPr/>
                </a:tc>
                <a:tc>
                  <a:txBody>
                    <a:bodyPr/>
                    <a:lstStyle/>
                    <a:p>
                      <a:r>
                        <a:rPr lang="en-US" dirty="0"/>
                        <a:t>Bold or light depending upon terminal text</a:t>
                      </a:r>
                    </a:p>
                  </a:txBody>
                  <a:tcPr/>
                </a:tc>
                <a:extLst>
                  <a:ext uri="{0D108BD9-81ED-4DB2-BD59-A6C34878D82A}">
                    <a16:rowId xmlns:a16="http://schemas.microsoft.com/office/drawing/2014/main" val="1541157276"/>
                  </a:ext>
                </a:extLst>
              </a:tr>
              <a:tr h="370840">
                <a:tc>
                  <a:txBody>
                    <a:bodyPr/>
                    <a:lstStyle/>
                    <a:p>
                      <a:r>
                        <a:rPr lang="en-US" dirty="0"/>
                        <a:t>4</a:t>
                      </a:r>
                    </a:p>
                  </a:txBody>
                  <a:tcPr/>
                </a:tc>
                <a:tc>
                  <a:txBody>
                    <a:bodyPr/>
                    <a:lstStyle/>
                    <a:p>
                      <a:r>
                        <a:rPr lang="en-US" dirty="0"/>
                        <a:t>Underlined text</a:t>
                      </a:r>
                    </a:p>
                  </a:txBody>
                  <a:tcPr/>
                </a:tc>
                <a:extLst>
                  <a:ext uri="{0D108BD9-81ED-4DB2-BD59-A6C34878D82A}">
                    <a16:rowId xmlns:a16="http://schemas.microsoft.com/office/drawing/2014/main" val="394526014"/>
                  </a:ext>
                </a:extLst>
              </a:tr>
            </a:tbl>
          </a:graphicData>
        </a:graphic>
      </p:graphicFrame>
    </p:spTree>
    <p:extLst>
      <p:ext uri="{BB962C8B-B14F-4D97-AF65-F5344CB8AC3E}">
        <p14:creationId xmlns:p14="http://schemas.microsoft.com/office/powerpoint/2010/main" val="22145600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EB68-2CFD-484D-B232-196266994633}"/>
              </a:ext>
            </a:extLst>
          </p:cNvPr>
          <p:cNvSpPr>
            <a:spLocks noGrp="1"/>
          </p:cNvSpPr>
          <p:nvPr>
            <p:ph type="title"/>
          </p:nvPr>
        </p:nvSpPr>
        <p:spPr/>
        <p:txBody>
          <a:bodyPr/>
          <a:lstStyle/>
          <a:p>
            <a:r>
              <a:rPr lang="en-US" b="1" dirty="0"/>
              <a:t>Background Colors</a:t>
            </a:r>
          </a:p>
        </p:txBody>
      </p:sp>
      <p:graphicFrame>
        <p:nvGraphicFramePr>
          <p:cNvPr id="4" name="Content Placeholder 3">
            <a:extLst>
              <a:ext uri="{FF2B5EF4-FFF2-40B4-BE49-F238E27FC236}">
                <a16:creationId xmlns:a16="http://schemas.microsoft.com/office/drawing/2014/main" id="{79FBC752-1D50-47EF-91AA-16703165F00C}"/>
              </a:ext>
            </a:extLst>
          </p:cNvPr>
          <p:cNvGraphicFramePr>
            <a:graphicFrameLocks noGrp="1"/>
          </p:cNvGraphicFramePr>
          <p:nvPr>
            <p:ph idx="1"/>
          </p:nvPr>
        </p:nvGraphicFramePr>
        <p:xfrm>
          <a:off x="838200" y="1476375"/>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32273368"/>
                    </a:ext>
                  </a:extLst>
                </a:gridCol>
                <a:gridCol w="5257800">
                  <a:extLst>
                    <a:ext uri="{9D8B030D-6E8A-4147-A177-3AD203B41FA5}">
                      <a16:colId xmlns:a16="http://schemas.microsoft.com/office/drawing/2014/main" val="4142253901"/>
                    </a:ext>
                  </a:extLst>
                </a:gridCol>
              </a:tblGrid>
              <a:tr h="370840">
                <a:tc>
                  <a:txBody>
                    <a:bodyPr/>
                    <a:lstStyle/>
                    <a:p>
                      <a:r>
                        <a:rPr lang="en-US" dirty="0">
                          <a:solidFill>
                            <a:schemeClr val="bg1"/>
                          </a:solidFill>
                        </a:rPr>
                        <a:t>BACKGROUND</a:t>
                      </a:r>
                      <a:r>
                        <a:rPr lang="en-US" dirty="0"/>
                        <a:t> Base Colors CODES</a:t>
                      </a:r>
                    </a:p>
                  </a:txBody>
                  <a:tcPr/>
                </a:tc>
                <a:tc>
                  <a:txBody>
                    <a:bodyPr/>
                    <a:lstStyle/>
                    <a:p>
                      <a:r>
                        <a:rPr lang="en-US" dirty="0"/>
                        <a:t>Color</a:t>
                      </a:r>
                    </a:p>
                  </a:txBody>
                  <a:tcPr/>
                </a:tc>
                <a:extLst>
                  <a:ext uri="{0D108BD9-81ED-4DB2-BD59-A6C34878D82A}">
                    <a16:rowId xmlns:a16="http://schemas.microsoft.com/office/drawing/2014/main" val="1334735171"/>
                  </a:ext>
                </a:extLst>
              </a:tr>
              <a:tr h="370840">
                <a:tc>
                  <a:txBody>
                    <a:bodyPr/>
                    <a:lstStyle/>
                    <a:p>
                      <a:r>
                        <a:rPr lang="en-US" dirty="0"/>
                        <a:t>40</a:t>
                      </a:r>
                    </a:p>
                  </a:txBody>
                  <a:tcPr/>
                </a:tc>
                <a:tc>
                  <a:txBody>
                    <a:bodyPr/>
                    <a:lstStyle/>
                    <a:p>
                      <a:r>
                        <a:rPr lang="en-US" dirty="0"/>
                        <a:t>Black</a:t>
                      </a:r>
                    </a:p>
                  </a:txBody>
                  <a:tcPr/>
                </a:tc>
                <a:extLst>
                  <a:ext uri="{0D108BD9-81ED-4DB2-BD59-A6C34878D82A}">
                    <a16:rowId xmlns:a16="http://schemas.microsoft.com/office/drawing/2014/main" val="3181470220"/>
                  </a:ext>
                </a:extLst>
              </a:tr>
              <a:tr h="370840">
                <a:tc>
                  <a:txBody>
                    <a:bodyPr/>
                    <a:lstStyle/>
                    <a:p>
                      <a:r>
                        <a:rPr lang="en-US" dirty="0"/>
                        <a:t>41</a:t>
                      </a:r>
                    </a:p>
                  </a:txBody>
                  <a:tcPr/>
                </a:tc>
                <a:tc>
                  <a:txBody>
                    <a:bodyPr/>
                    <a:lstStyle/>
                    <a:p>
                      <a:r>
                        <a:rPr lang="en-US" dirty="0"/>
                        <a:t>Red</a:t>
                      </a:r>
                    </a:p>
                  </a:txBody>
                  <a:tcPr/>
                </a:tc>
                <a:extLst>
                  <a:ext uri="{0D108BD9-81ED-4DB2-BD59-A6C34878D82A}">
                    <a16:rowId xmlns:a16="http://schemas.microsoft.com/office/drawing/2014/main" val="3482246436"/>
                  </a:ext>
                </a:extLst>
              </a:tr>
              <a:tr h="370840">
                <a:tc>
                  <a:txBody>
                    <a:bodyPr/>
                    <a:lstStyle/>
                    <a:p>
                      <a:r>
                        <a:rPr lang="en-US" dirty="0"/>
                        <a:t>42</a:t>
                      </a:r>
                    </a:p>
                  </a:txBody>
                  <a:tcPr/>
                </a:tc>
                <a:tc>
                  <a:txBody>
                    <a:bodyPr/>
                    <a:lstStyle/>
                    <a:p>
                      <a:r>
                        <a:rPr lang="en-US" dirty="0"/>
                        <a:t>Green</a:t>
                      </a:r>
                    </a:p>
                  </a:txBody>
                  <a:tcPr/>
                </a:tc>
                <a:extLst>
                  <a:ext uri="{0D108BD9-81ED-4DB2-BD59-A6C34878D82A}">
                    <a16:rowId xmlns:a16="http://schemas.microsoft.com/office/drawing/2014/main" val="2558823461"/>
                  </a:ext>
                </a:extLst>
              </a:tr>
              <a:tr h="370840">
                <a:tc>
                  <a:txBody>
                    <a:bodyPr/>
                    <a:lstStyle/>
                    <a:p>
                      <a:r>
                        <a:rPr lang="en-US" dirty="0"/>
                        <a:t>43</a:t>
                      </a:r>
                    </a:p>
                  </a:txBody>
                  <a:tcPr/>
                </a:tc>
                <a:tc>
                  <a:txBody>
                    <a:bodyPr/>
                    <a:lstStyle/>
                    <a:p>
                      <a:r>
                        <a:rPr lang="en-US" dirty="0"/>
                        <a:t>Yellow</a:t>
                      </a:r>
                    </a:p>
                  </a:txBody>
                  <a:tcPr/>
                </a:tc>
                <a:extLst>
                  <a:ext uri="{0D108BD9-81ED-4DB2-BD59-A6C34878D82A}">
                    <a16:rowId xmlns:a16="http://schemas.microsoft.com/office/drawing/2014/main" val="930235575"/>
                  </a:ext>
                </a:extLst>
              </a:tr>
              <a:tr h="370840">
                <a:tc>
                  <a:txBody>
                    <a:bodyPr/>
                    <a:lstStyle/>
                    <a:p>
                      <a:r>
                        <a:rPr lang="en-US" dirty="0"/>
                        <a:t>44</a:t>
                      </a:r>
                    </a:p>
                  </a:txBody>
                  <a:tcPr/>
                </a:tc>
                <a:tc>
                  <a:txBody>
                    <a:bodyPr/>
                    <a:lstStyle/>
                    <a:p>
                      <a:r>
                        <a:rPr lang="en-US" dirty="0"/>
                        <a:t>Blue</a:t>
                      </a:r>
                    </a:p>
                  </a:txBody>
                  <a:tcPr/>
                </a:tc>
                <a:extLst>
                  <a:ext uri="{0D108BD9-81ED-4DB2-BD59-A6C34878D82A}">
                    <a16:rowId xmlns:a16="http://schemas.microsoft.com/office/drawing/2014/main" val="1132050814"/>
                  </a:ext>
                </a:extLst>
              </a:tr>
              <a:tr h="370840">
                <a:tc>
                  <a:txBody>
                    <a:bodyPr/>
                    <a:lstStyle/>
                    <a:p>
                      <a:r>
                        <a:rPr lang="en-US" dirty="0"/>
                        <a:t>45</a:t>
                      </a:r>
                    </a:p>
                  </a:txBody>
                  <a:tcPr/>
                </a:tc>
                <a:tc>
                  <a:txBody>
                    <a:bodyPr/>
                    <a:lstStyle/>
                    <a:p>
                      <a:r>
                        <a:rPr lang="en-US" dirty="0"/>
                        <a:t>Purple</a:t>
                      </a:r>
                    </a:p>
                  </a:txBody>
                  <a:tcPr/>
                </a:tc>
                <a:extLst>
                  <a:ext uri="{0D108BD9-81ED-4DB2-BD59-A6C34878D82A}">
                    <a16:rowId xmlns:a16="http://schemas.microsoft.com/office/drawing/2014/main" val="1124369313"/>
                  </a:ext>
                </a:extLst>
              </a:tr>
              <a:tr h="370840">
                <a:tc>
                  <a:txBody>
                    <a:bodyPr/>
                    <a:lstStyle/>
                    <a:p>
                      <a:r>
                        <a:rPr lang="en-US" dirty="0"/>
                        <a:t>46</a:t>
                      </a:r>
                    </a:p>
                  </a:txBody>
                  <a:tcPr/>
                </a:tc>
                <a:tc>
                  <a:txBody>
                    <a:bodyPr/>
                    <a:lstStyle/>
                    <a:p>
                      <a:r>
                        <a:rPr lang="en-US" dirty="0"/>
                        <a:t>Cyan</a:t>
                      </a:r>
                    </a:p>
                  </a:txBody>
                  <a:tcPr/>
                </a:tc>
                <a:extLst>
                  <a:ext uri="{0D108BD9-81ED-4DB2-BD59-A6C34878D82A}">
                    <a16:rowId xmlns:a16="http://schemas.microsoft.com/office/drawing/2014/main" val="1139531081"/>
                  </a:ext>
                </a:extLst>
              </a:tr>
              <a:tr h="370840">
                <a:tc>
                  <a:txBody>
                    <a:bodyPr/>
                    <a:lstStyle/>
                    <a:p>
                      <a:r>
                        <a:rPr lang="en-US" dirty="0"/>
                        <a:t>47</a:t>
                      </a:r>
                    </a:p>
                  </a:txBody>
                  <a:tcPr/>
                </a:tc>
                <a:tc>
                  <a:txBody>
                    <a:bodyPr/>
                    <a:lstStyle/>
                    <a:p>
                      <a:r>
                        <a:rPr lang="en-US" dirty="0"/>
                        <a:t>White</a:t>
                      </a:r>
                    </a:p>
                  </a:txBody>
                  <a:tcPr/>
                </a:tc>
                <a:extLst>
                  <a:ext uri="{0D108BD9-81ED-4DB2-BD59-A6C34878D82A}">
                    <a16:rowId xmlns:a16="http://schemas.microsoft.com/office/drawing/2014/main" val="2078821081"/>
                  </a:ext>
                </a:extLst>
              </a:tr>
            </a:tbl>
          </a:graphicData>
        </a:graphic>
      </p:graphicFrame>
    </p:spTree>
    <p:extLst>
      <p:ext uri="{BB962C8B-B14F-4D97-AF65-F5344CB8AC3E}">
        <p14:creationId xmlns:p14="http://schemas.microsoft.com/office/powerpoint/2010/main" val="1006522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B2BA-21D3-4D68-8104-5F7855A8A85B}"/>
              </a:ext>
            </a:extLst>
          </p:cNvPr>
          <p:cNvSpPr>
            <a:spLocks noGrp="1"/>
          </p:cNvSpPr>
          <p:nvPr>
            <p:ph type="title"/>
          </p:nvPr>
        </p:nvSpPr>
        <p:spPr/>
        <p:txBody>
          <a:bodyPr/>
          <a:lstStyle/>
          <a:p>
            <a:r>
              <a:rPr lang="en-US" b="1"/>
              <a:t>Examples </a:t>
            </a:r>
            <a:r>
              <a:rPr lang="en-US" b="1">
                <a:solidFill>
                  <a:srgbClr val="FF0000"/>
                </a:solidFill>
              </a:rPr>
              <a:t>***</a:t>
            </a:r>
            <a:endParaRPr lang="en-US" b="1" dirty="0"/>
          </a:p>
        </p:txBody>
      </p:sp>
      <p:sp>
        <p:nvSpPr>
          <p:cNvPr id="3" name="Content Placeholder 2">
            <a:extLst>
              <a:ext uri="{FF2B5EF4-FFF2-40B4-BE49-F238E27FC236}">
                <a16:creationId xmlns:a16="http://schemas.microsoft.com/office/drawing/2014/main" id="{8E35DFFF-B238-4BAF-9064-413D1DF9893F}"/>
              </a:ext>
            </a:extLst>
          </p:cNvPr>
          <p:cNvSpPr>
            <a:spLocks noGrp="1"/>
          </p:cNvSpPr>
          <p:nvPr>
            <p:ph idx="1"/>
          </p:nvPr>
        </p:nvSpPr>
        <p:spPr/>
        <p:txBody>
          <a:bodyPr/>
          <a:lstStyle/>
          <a:p>
            <a:r>
              <a:rPr lang="en-US" dirty="0">
                <a:latin typeface="Century Gothic" panose="020B0502020202020204" pitchFamily="34" charset="0"/>
              </a:rPr>
              <a:t> Colors must start with \[\e or \[\033 – 033 isn’t the actual start </a:t>
            </a:r>
            <a:br>
              <a:rPr lang="en-US" dirty="0">
                <a:latin typeface="Century Gothic" panose="020B0502020202020204" pitchFamily="34" charset="0"/>
              </a:rPr>
            </a:br>
            <a:r>
              <a:rPr lang="en-US" dirty="0">
                <a:latin typeface="Century Gothic" panose="020B0502020202020204" pitchFamily="34" charset="0"/>
              </a:rPr>
              <a:t> of a color but the command that a color code is forthcoming</a:t>
            </a:r>
          </a:p>
          <a:p>
            <a:pPr marL="0" indent="0">
              <a:buNone/>
            </a:pPr>
            <a:r>
              <a:rPr lang="en-US" sz="4000" dirty="0"/>
              <a:t>          \[\033[4;32m\]</a:t>
            </a:r>
            <a:r>
              <a:rPr lang="en-US" dirty="0"/>
              <a:t> </a:t>
            </a:r>
          </a:p>
        </p:txBody>
      </p:sp>
      <p:sp>
        <p:nvSpPr>
          <p:cNvPr id="4" name="Arrow: Up 3">
            <a:extLst>
              <a:ext uri="{FF2B5EF4-FFF2-40B4-BE49-F238E27FC236}">
                <a16:creationId xmlns:a16="http://schemas.microsoft.com/office/drawing/2014/main" id="{00E90FAD-B645-4B43-8EB9-B6B8FE4B4B22}"/>
              </a:ext>
            </a:extLst>
          </p:cNvPr>
          <p:cNvSpPr/>
          <p:nvPr/>
        </p:nvSpPr>
        <p:spPr>
          <a:xfrm>
            <a:off x="4178650" y="2783856"/>
            <a:ext cx="293511" cy="104986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E62610EE-6338-4E99-AC2D-8F1AEE3F6204}"/>
              </a:ext>
            </a:extLst>
          </p:cNvPr>
          <p:cNvSpPr/>
          <p:nvPr/>
        </p:nvSpPr>
        <p:spPr>
          <a:xfrm>
            <a:off x="4709229" y="2783856"/>
            <a:ext cx="293511" cy="10498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222FF9-55A9-42E4-9646-6121AEE63FDD}"/>
              </a:ext>
            </a:extLst>
          </p:cNvPr>
          <p:cNvSpPr txBox="1"/>
          <p:nvPr/>
        </p:nvSpPr>
        <p:spPr>
          <a:xfrm>
            <a:off x="4996212" y="3308789"/>
            <a:ext cx="4120445" cy="1200329"/>
          </a:xfrm>
          <a:prstGeom prst="rect">
            <a:avLst/>
          </a:prstGeom>
          <a:noFill/>
        </p:spPr>
        <p:txBody>
          <a:bodyPr wrap="square" rtlCol="0">
            <a:spAutoFit/>
          </a:bodyPr>
          <a:lstStyle/>
          <a:p>
            <a:r>
              <a:rPr lang="en-US" dirty="0">
                <a:latin typeface="Century Gothic" panose="020B0502020202020204" pitchFamily="34" charset="0"/>
              </a:rPr>
              <a:t>The </a:t>
            </a:r>
            <a:r>
              <a:rPr lang="en-US" b="1" dirty="0">
                <a:latin typeface="Century Gothic" panose="020B0502020202020204" pitchFamily="34" charset="0"/>
              </a:rPr>
              <a:t>32</a:t>
            </a:r>
            <a:r>
              <a:rPr lang="en-US" dirty="0">
                <a:latin typeface="Century Gothic" panose="020B0502020202020204" pitchFamily="34" charset="0"/>
              </a:rPr>
              <a:t> is the </a:t>
            </a:r>
            <a:r>
              <a:rPr lang="en-US" b="1" dirty="0">
                <a:latin typeface="Century Gothic" panose="020B0502020202020204" pitchFamily="34" charset="0"/>
              </a:rPr>
              <a:t>color green</a:t>
            </a:r>
            <a:r>
              <a:rPr lang="en-US" dirty="0">
                <a:latin typeface="Century Gothic" panose="020B0502020202020204" pitchFamily="34" charset="0"/>
              </a:rPr>
              <a:t>.  After the color code, you must follow with the ‘m’. The </a:t>
            </a:r>
            <a:r>
              <a:rPr lang="en-US" b="1" dirty="0">
                <a:latin typeface="Century Gothic" panose="020B0502020202020204" pitchFamily="34" charset="0"/>
              </a:rPr>
              <a:t>UNDERLINED</a:t>
            </a:r>
            <a:r>
              <a:rPr lang="en-US" dirty="0">
                <a:latin typeface="Century Gothic" panose="020B0502020202020204" pitchFamily="34" charset="0"/>
              </a:rPr>
              <a:t> attribute</a:t>
            </a:r>
          </a:p>
          <a:p>
            <a:endParaRPr lang="en-US" dirty="0">
              <a:latin typeface="Century Gothic" panose="020B0502020202020204" pitchFamily="34" charset="0"/>
            </a:endParaRPr>
          </a:p>
        </p:txBody>
      </p:sp>
    </p:spTree>
    <p:extLst>
      <p:ext uri="{BB962C8B-B14F-4D97-AF65-F5344CB8AC3E}">
        <p14:creationId xmlns:p14="http://schemas.microsoft.com/office/powerpoint/2010/main" val="3855736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a:extLst>
              <a:ext uri="{FF2B5EF4-FFF2-40B4-BE49-F238E27FC236}">
                <a16:creationId xmlns:a16="http://schemas.microsoft.com/office/drawing/2014/main" id="{E6B4C1DE-CC36-4428-8272-A5062806A60D}"/>
              </a:ext>
            </a:extLst>
          </p:cNvPr>
          <p:cNvSpPr>
            <a:spLocks noGrp="1" noChangeArrowheads="1"/>
          </p:cNvSpPr>
          <p:nvPr>
            <p:ph type="title" idx="4294967295"/>
          </p:nvPr>
        </p:nvSpPr>
        <p:spPr>
          <a:xfrm>
            <a:off x="838200" y="365125"/>
            <a:ext cx="10515600" cy="742913"/>
          </a:xfrm>
          <a:prstGeom prst="rect">
            <a:avLst/>
          </a:prstGeom>
        </p:spPr>
        <p:txBody>
          <a:bodyPr vert="horz" wrap="square"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sz="4000" dirty="0"/>
              <a:t>Commonly Used vi Commands (2)</a:t>
            </a:r>
          </a:p>
        </p:txBody>
      </p:sp>
      <p:graphicFrame>
        <p:nvGraphicFramePr>
          <p:cNvPr id="4" name="Table 3">
            <a:extLst>
              <a:ext uri="{FF2B5EF4-FFF2-40B4-BE49-F238E27FC236}">
                <a16:creationId xmlns:a16="http://schemas.microsoft.com/office/drawing/2014/main" id="{68757CEA-0733-45AA-B6F7-8A722701D13B}"/>
              </a:ext>
            </a:extLst>
          </p:cNvPr>
          <p:cNvGraphicFramePr>
            <a:graphicFrameLocks noGrp="1"/>
          </p:cNvGraphicFramePr>
          <p:nvPr>
            <p:extLst>
              <p:ext uri="{D42A27DB-BD31-4B8C-83A1-F6EECF244321}">
                <p14:modId xmlns:p14="http://schemas.microsoft.com/office/powerpoint/2010/main" val="2176162630"/>
              </p:ext>
            </p:extLst>
          </p:nvPr>
        </p:nvGraphicFramePr>
        <p:xfrm>
          <a:off x="2435382" y="1108038"/>
          <a:ext cx="7510255" cy="5416074"/>
        </p:xfrm>
        <a:graphic>
          <a:graphicData uri="http://schemas.openxmlformats.org/drawingml/2006/table">
            <a:tbl>
              <a:tblPr firstRow="1" bandRow="1">
                <a:tableStyleId>{5C22544A-7EE6-4342-B048-85BDC9FD1C3A}</a:tableStyleId>
              </a:tblPr>
              <a:tblGrid>
                <a:gridCol w="1873424">
                  <a:extLst>
                    <a:ext uri="{9D8B030D-6E8A-4147-A177-3AD203B41FA5}">
                      <a16:colId xmlns:a16="http://schemas.microsoft.com/office/drawing/2014/main" val="20000"/>
                    </a:ext>
                  </a:extLst>
                </a:gridCol>
                <a:gridCol w="5636831">
                  <a:extLst>
                    <a:ext uri="{9D8B030D-6E8A-4147-A177-3AD203B41FA5}">
                      <a16:colId xmlns:a16="http://schemas.microsoft.com/office/drawing/2014/main" val="20001"/>
                    </a:ext>
                  </a:extLst>
                </a:gridCol>
              </a:tblGrid>
              <a:tr h="300893">
                <a:tc>
                  <a:txBody>
                    <a:bodyPr/>
                    <a:lstStyle/>
                    <a:p>
                      <a:pPr algn="ctr"/>
                      <a:r>
                        <a:rPr lang="en-US" sz="1400" dirty="0"/>
                        <a:t>Command</a:t>
                      </a:r>
                    </a:p>
                  </a:txBody>
                  <a:tcPr marL="82953" marR="82953" marT="41478" marB="41478"/>
                </a:tc>
                <a:tc>
                  <a:txBody>
                    <a:bodyPr/>
                    <a:lstStyle/>
                    <a:p>
                      <a:pPr algn="ctr"/>
                      <a:r>
                        <a:rPr lang="en-US" sz="1400" dirty="0"/>
                        <a:t>Does the Following</a:t>
                      </a:r>
                    </a:p>
                  </a:txBody>
                  <a:tcPr marL="82953" marR="82953" marT="41478" marB="41478"/>
                </a:tc>
                <a:extLst>
                  <a:ext uri="{0D108BD9-81ED-4DB2-BD59-A6C34878D82A}">
                    <a16:rowId xmlns:a16="http://schemas.microsoft.com/office/drawing/2014/main" val="10000"/>
                  </a:ext>
                </a:extLst>
              </a:tr>
              <a:tr h="300893">
                <a:tc>
                  <a:txBody>
                    <a:bodyPr/>
                    <a:lstStyle/>
                    <a:p>
                      <a:pPr algn="ctr"/>
                      <a:r>
                        <a:rPr lang="en-US" sz="1400" b="1" dirty="0">
                          <a:solidFill>
                            <a:srgbClr val="FF0000"/>
                          </a:solidFill>
                        </a:rPr>
                        <a:t>Move</a:t>
                      </a:r>
                      <a:r>
                        <a:rPr lang="en-US" sz="1400" b="1" baseline="0" dirty="0">
                          <a:solidFill>
                            <a:srgbClr val="FF0000"/>
                          </a:solidFill>
                        </a:rPr>
                        <a:t> Cursor</a:t>
                      </a:r>
                      <a:endParaRPr lang="en-US" sz="1400" b="1" dirty="0">
                        <a:solidFill>
                          <a:srgbClr val="FF0000"/>
                        </a:solidFill>
                      </a:endParaRPr>
                    </a:p>
                  </a:txBody>
                  <a:tcPr marL="82953" marR="82953" marT="41478" marB="41478"/>
                </a:tc>
                <a:tc>
                  <a:txBody>
                    <a:bodyPr/>
                    <a:lstStyle/>
                    <a:p>
                      <a:endParaRPr lang="en-US" sz="1400" dirty="0"/>
                    </a:p>
                  </a:txBody>
                  <a:tcPr marL="82953" marR="82953" marT="41478" marB="41478"/>
                </a:tc>
                <a:extLst>
                  <a:ext uri="{0D108BD9-81ED-4DB2-BD59-A6C34878D82A}">
                    <a16:rowId xmlns:a16="http://schemas.microsoft.com/office/drawing/2014/main" val="10001"/>
                  </a:ext>
                </a:extLst>
              </a:tr>
              <a:tr h="300893">
                <a:tc>
                  <a:txBody>
                    <a:bodyPr/>
                    <a:lstStyle/>
                    <a:p>
                      <a:r>
                        <a:rPr lang="en-US" sz="1400" dirty="0"/>
                        <a:t>h</a:t>
                      </a:r>
                      <a:r>
                        <a:rPr lang="en-US" sz="1400" baseline="0" dirty="0"/>
                        <a:t>  or  left-arrow</a:t>
                      </a:r>
                      <a:endParaRPr lang="en-US" sz="1400" dirty="0"/>
                    </a:p>
                  </a:txBody>
                  <a:tcPr marL="82953" marR="82953" marT="41478" marB="41478"/>
                </a:tc>
                <a:tc>
                  <a:txBody>
                    <a:bodyPr/>
                    <a:lstStyle/>
                    <a:p>
                      <a:r>
                        <a:rPr lang="en-US" sz="1400" dirty="0"/>
                        <a:t>Moves one character to the left</a:t>
                      </a:r>
                    </a:p>
                  </a:txBody>
                  <a:tcPr marL="82953" marR="82953" marT="41478" marB="41478"/>
                </a:tc>
                <a:extLst>
                  <a:ext uri="{0D108BD9-81ED-4DB2-BD59-A6C34878D82A}">
                    <a16:rowId xmlns:a16="http://schemas.microsoft.com/office/drawing/2014/main" val="10002"/>
                  </a:ext>
                </a:extLst>
              </a:tr>
              <a:tr h="300893">
                <a:tc>
                  <a:txBody>
                    <a:bodyPr/>
                    <a:lstStyle/>
                    <a:p>
                      <a:r>
                        <a:rPr lang="en-US" sz="1400" dirty="0"/>
                        <a:t>j</a:t>
                      </a:r>
                      <a:r>
                        <a:rPr lang="en-US" sz="1400" baseline="0" dirty="0"/>
                        <a:t>  or  down-arrow</a:t>
                      </a:r>
                      <a:endParaRPr lang="en-US" sz="1400" dirty="0"/>
                    </a:p>
                  </a:txBody>
                  <a:tcPr marL="82953" marR="82953" marT="41478" marB="41478"/>
                </a:tc>
                <a:tc>
                  <a:txBody>
                    <a:bodyPr/>
                    <a:lstStyle/>
                    <a:p>
                      <a:r>
                        <a:rPr lang="en-US" sz="1400" dirty="0"/>
                        <a:t>Moves one line down</a:t>
                      </a:r>
                    </a:p>
                  </a:txBody>
                  <a:tcPr marL="82953" marR="82953" marT="41478" marB="41478"/>
                </a:tc>
                <a:extLst>
                  <a:ext uri="{0D108BD9-81ED-4DB2-BD59-A6C34878D82A}">
                    <a16:rowId xmlns:a16="http://schemas.microsoft.com/office/drawing/2014/main" val="10003"/>
                  </a:ext>
                </a:extLst>
              </a:tr>
              <a:tr h="300893">
                <a:tc>
                  <a:txBody>
                    <a:bodyPr/>
                    <a:lstStyle/>
                    <a:p>
                      <a:r>
                        <a:rPr lang="en-US" sz="1400" dirty="0"/>
                        <a:t>k</a:t>
                      </a:r>
                      <a:r>
                        <a:rPr lang="en-US" sz="1400" baseline="0" dirty="0"/>
                        <a:t>  or  up-arrow</a:t>
                      </a:r>
                      <a:endParaRPr lang="en-US" sz="1400" dirty="0"/>
                    </a:p>
                  </a:txBody>
                  <a:tcPr marL="82953" marR="82953" marT="41478" marB="41478"/>
                </a:tc>
                <a:tc>
                  <a:txBody>
                    <a:bodyPr/>
                    <a:lstStyle/>
                    <a:p>
                      <a:r>
                        <a:rPr lang="en-US" sz="1400" dirty="0"/>
                        <a:t>Moves one line up</a:t>
                      </a:r>
                    </a:p>
                  </a:txBody>
                  <a:tcPr marL="82953" marR="82953" marT="41478" marB="41478"/>
                </a:tc>
                <a:extLst>
                  <a:ext uri="{0D108BD9-81ED-4DB2-BD59-A6C34878D82A}">
                    <a16:rowId xmlns:a16="http://schemas.microsoft.com/office/drawing/2014/main" val="10004"/>
                  </a:ext>
                </a:extLst>
              </a:tr>
              <a:tr h="300893">
                <a:tc>
                  <a:txBody>
                    <a:bodyPr/>
                    <a:lstStyle/>
                    <a:p>
                      <a:r>
                        <a:rPr lang="en-US" sz="1400" dirty="0"/>
                        <a:t>L</a:t>
                      </a:r>
                      <a:r>
                        <a:rPr lang="en-US" sz="1400" baseline="0" dirty="0"/>
                        <a:t> </a:t>
                      </a:r>
                      <a:endParaRPr lang="en-US" sz="1400" dirty="0"/>
                    </a:p>
                  </a:txBody>
                  <a:tcPr marL="82953" marR="82953" marT="41478" marB="41478"/>
                </a:tc>
                <a:tc>
                  <a:txBody>
                    <a:bodyPr/>
                    <a:lstStyle/>
                    <a:p>
                      <a:r>
                        <a:rPr lang="en-US" sz="1400" dirty="0"/>
                        <a:t>Moves</a:t>
                      </a:r>
                      <a:r>
                        <a:rPr lang="en-US" sz="1400" baseline="0" dirty="0"/>
                        <a:t> to the end of the screen</a:t>
                      </a:r>
                      <a:endParaRPr lang="en-US" sz="1400" dirty="0"/>
                    </a:p>
                  </a:txBody>
                  <a:tcPr marL="82953" marR="82953" marT="41478" marB="41478"/>
                </a:tc>
                <a:extLst>
                  <a:ext uri="{0D108BD9-81ED-4DB2-BD59-A6C34878D82A}">
                    <a16:rowId xmlns:a16="http://schemas.microsoft.com/office/drawing/2014/main" val="10005"/>
                  </a:ext>
                </a:extLst>
              </a:tr>
              <a:tr h="300893">
                <a:tc>
                  <a:txBody>
                    <a:bodyPr/>
                    <a:lstStyle/>
                    <a:p>
                      <a:r>
                        <a:rPr lang="en-US" sz="1400" dirty="0"/>
                        <a:t>l </a:t>
                      </a:r>
                      <a:r>
                        <a:rPr lang="en-US" sz="1400" baseline="0" dirty="0"/>
                        <a:t> or  right-arrow</a:t>
                      </a:r>
                      <a:endParaRPr lang="en-US" sz="1400" dirty="0"/>
                    </a:p>
                  </a:txBody>
                  <a:tcPr marL="82953" marR="82953" marT="41478" marB="41478"/>
                </a:tc>
                <a:tc>
                  <a:txBody>
                    <a:bodyPr/>
                    <a:lstStyle/>
                    <a:p>
                      <a:r>
                        <a:rPr lang="en-US" sz="1400" dirty="0"/>
                        <a:t>Moves one character to the right</a:t>
                      </a:r>
                    </a:p>
                  </a:txBody>
                  <a:tcPr marL="82953" marR="82953" marT="41478" marB="41478"/>
                </a:tc>
                <a:extLst>
                  <a:ext uri="{0D108BD9-81ED-4DB2-BD59-A6C34878D82A}">
                    <a16:rowId xmlns:a16="http://schemas.microsoft.com/office/drawing/2014/main" val="10006"/>
                  </a:ext>
                </a:extLst>
              </a:tr>
              <a:tr h="300893">
                <a:tc>
                  <a:txBody>
                    <a:bodyPr/>
                    <a:lstStyle/>
                    <a:p>
                      <a:r>
                        <a:rPr lang="en-US" sz="1400" dirty="0"/>
                        <a:t>w</a:t>
                      </a:r>
                    </a:p>
                  </a:txBody>
                  <a:tcPr marL="82953" marR="82953" marT="41478" marB="41478"/>
                </a:tc>
                <a:tc>
                  <a:txBody>
                    <a:bodyPr/>
                    <a:lstStyle/>
                    <a:p>
                      <a:r>
                        <a:rPr lang="en-US" sz="1400" dirty="0"/>
                        <a:t>Moves to the beginning of the following word</a:t>
                      </a:r>
                    </a:p>
                  </a:txBody>
                  <a:tcPr marL="82953" marR="82953" marT="41478" marB="41478"/>
                </a:tc>
                <a:extLst>
                  <a:ext uri="{0D108BD9-81ED-4DB2-BD59-A6C34878D82A}">
                    <a16:rowId xmlns:a16="http://schemas.microsoft.com/office/drawing/2014/main" val="10007"/>
                  </a:ext>
                </a:extLst>
              </a:tr>
              <a:tr h="300893">
                <a:tc>
                  <a:txBody>
                    <a:bodyPr/>
                    <a:lstStyle/>
                    <a:p>
                      <a:r>
                        <a:rPr lang="en-US" sz="1400" dirty="0"/>
                        <a:t>b</a:t>
                      </a:r>
                    </a:p>
                  </a:txBody>
                  <a:tcPr marL="82953" marR="82953" marT="41478" marB="41478"/>
                </a:tc>
                <a:tc>
                  <a:txBody>
                    <a:bodyPr/>
                    <a:lstStyle/>
                    <a:p>
                      <a:r>
                        <a:rPr lang="en-US" sz="1400" dirty="0"/>
                        <a:t>Moves to the beginning of the previous word</a:t>
                      </a:r>
                    </a:p>
                  </a:txBody>
                  <a:tcPr marL="82953" marR="82953" marT="41478" marB="41478"/>
                </a:tc>
                <a:extLst>
                  <a:ext uri="{0D108BD9-81ED-4DB2-BD59-A6C34878D82A}">
                    <a16:rowId xmlns:a16="http://schemas.microsoft.com/office/drawing/2014/main" val="10008"/>
                  </a:ext>
                </a:extLst>
              </a:tr>
              <a:tr h="300893">
                <a:tc>
                  <a:txBody>
                    <a:bodyPr/>
                    <a:lstStyle/>
                    <a:p>
                      <a:pPr algn="ctr"/>
                      <a:r>
                        <a:rPr lang="en-US" sz="1400" b="1" dirty="0">
                          <a:solidFill>
                            <a:srgbClr val="FF0000"/>
                          </a:solidFill>
                        </a:rPr>
                        <a:t>Scroll Text</a:t>
                      </a:r>
                    </a:p>
                  </a:txBody>
                  <a:tcPr marL="82953" marR="82953" marT="41478" marB="41478"/>
                </a:tc>
                <a:tc>
                  <a:txBody>
                    <a:bodyPr/>
                    <a:lstStyle/>
                    <a:p>
                      <a:endParaRPr lang="en-US" sz="1400" baseline="0" dirty="0"/>
                    </a:p>
                  </a:txBody>
                  <a:tcPr marL="82953" marR="82953" marT="41478" marB="41478"/>
                </a:tc>
                <a:extLst>
                  <a:ext uri="{0D108BD9-81ED-4DB2-BD59-A6C34878D82A}">
                    <a16:rowId xmlns:a16="http://schemas.microsoft.com/office/drawing/2014/main" val="10009"/>
                  </a:ext>
                </a:extLst>
              </a:tr>
              <a:tr h="300893">
                <a:tc>
                  <a:txBody>
                    <a:bodyPr/>
                    <a:lstStyle/>
                    <a:p>
                      <a:r>
                        <a:rPr lang="en-US" sz="1400" dirty="0"/>
                        <a:t>CTRL-D</a:t>
                      </a:r>
                    </a:p>
                  </a:txBody>
                  <a:tcPr marL="82953" marR="82953" marT="41478" marB="41478"/>
                </a:tc>
                <a:tc>
                  <a:txBody>
                    <a:bodyPr/>
                    <a:lstStyle/>
                    <a:p>
                      <a:r>
                        <a:rPr lang="en-US" sz="1400" baseline="0" dirty="0"/>
                        <a:t>Scrolls forward by half a screen</a:t>
                      </a:r>
                    </a:p>
                  </a:txBody>
                  <a:tcPr marL="82953" marR="82953" marT="41478" marB="41478"/>
                </a:tc>
                <a:extLst>
                  <a:ext uri="{0D108BD9-81ED-4DB2-BD59-A6C34878D82A}">
                    <a16:rowId xmlns:a16="http://schemas.microsoft.com/office/drawing/2014/main" val="10010"/>
                  </a:ext>
                </a:extLst>
              </a:tr>
              <a:tr h="300893">
                <a:tc>
                  <a:txBody>
                    <a:bodyPr/>
                    <a:lstStyle/>
                    <a:p>
                      <a:r>
                        <a:rPr lang="en-US" sz="1400" dirty="0"/>
                        <a:t>CTRL-U</a:t>
                      </a:r>
                    </a:p>
                  </a:txBody>
                  <a:tcPr marL="82953" marR="82953" marT="41478" marB="41478"/>
                </a:tc>
                <a:tc>
                  <a:txBody>
                    <a:bodyPr/>
                    <a:lstStyle/>
                    <a:p>
                      <a:r>
                        <a:rPr lang="en-US" sz="1400" baseline="0" dirty="0"/>
                        <a:t>Scrolls backward by half a screen</a:t>
                      </a:r>
                    </a:p>
                  </a:txBody>
                  <a:tcPr marL="82953" marR="82953" marT="41478" marB="41478"/>
                </a:tc>
                <a:extLst>
                  <a:ext uri="{0D108BD9-81ED-4DB2-BD59-A6C34878D82A}">
                    <a16:rowId xmlns:a16="http://schemas.microsoft.com/office/drawing/2014/main" val="10011"/>
                  </a:ext>
                </a:extLst>
              </a:tr>
              <a:tr h="300893">
                <a:tc>
                  <a:txBody>
                    <a:bodyPr/>
                    <a:lstStyle/>
                    <a:p>
                      <a:pPr marL="0" algn="ctr" defTabSz="761970" rtl="0" eaLnBrk="1" latinLnBrk="0" hangingPunct="1"/>
                      <a:r>
                        <a:rPr lang="en-US" sz="1400" b="1" kern="1200" dirty="0">
                          <a:solidFill>
                            <a:srgbClr val="FF0000"/>
                          </a:solidFill>
                          <a:latin typeface="+mn-lt"/>
                          <a:ea typeface="+mn-ea"/>
                          <a:cs typeface="+mn-cs"/>
                        </a:rPr>
                        <a:t>Refresh Screen</a:t>
                      </a:r>
                    </a:p>
                  </a:txBody>
                  <a:tcPr marL="82953" marR="82953" marT="41478" marB="41478"/>
                </a:tc>
                <a:tc>
                  <a:txBody>
                    <a:bodyPr/>
                    <a:lstStyle/>
                    <a:p>
                      <a:endParaRPr lang="en-US" sz="1400" baseline="0" dirty="0"/>
                    </a:p>
                  </a:txBody>
                  <a:tcPr marL="82953" marR="82953" marT="41478" marB="41478"/>
                </a:tc>
                <a:extLst>
                  <a:ext uri="{0D108BD9-81ED-4DB2-BD59-A6C34878D82A}">
                    <a16:rowId xmlns:a16="http://schemas.microsoft.com/office/drawing/2014/main" val="10012"/>
                  </a:ext>
                </a:extLst>
              </a:tr>
              <a:tr h="300893">
                <a:tc>
                  <a:txBody>
                    <a:bodyPr/>
                    <a:lstStyle/>
                    <a:p>
                      <a:r>
                        <a:rPr lang="en-US" sz="1400" dirty="0"/>
                        <a:t>CTRL-L</a:t>
                      </a:r>
                    </a:p>
                  </a:txBody>
                  <a:tcPr marL="82953" marR="82953" marT="41478" marB="41478"/>
                </a:tc>
                <a:tc>
                  <a:txBody>
                    <a:bodyPr/>
                    <a:lstStyle/>
                    <a:p>
                      <a:r>
                        <a:rPr lang="en-US" sz="1400" baseline="0" dirty="0"/>
                        <a:t>Redraws screen</a:t>
                      </a:r>
                    </a:p>
                  </a:txBody>
                  <a:tcPr marL="82953" marR="82953" marT="41478" marB="41478"/>
                </a:tc>
                <a:extLst>
                  <a:ext uri="{0D108BD9-81ED-4DB2-BD59-A6C34878D82A}">
                    <a16:rowId xmlns:a16="http://schemas.microsoft.com/office/drawing/2014/main" val="10013"/>
                  </a:ext>
                </a:extLst>
              </a:tr>
              <a:tr h="300893">
                <a:tc>
                  <a:txBody>
                    <a:bodyPr/>
                    <a:lstStyle/>
                    <a:p>
                      <a:pPr algn="ctr"/>
                      <a:r>
                        <a:rPr lang="en-US" sz="1400" b="1" dirty="0">
                          <a:solidFill>
                            <a:srgbClr val="FF0000"/>
                          </a:solidFill>
                        </a:rPr>
                        <a:t>Cut</a:t>
                      </a:r>
                      <a:r>
                        <a:rPr lang="en-US" sz="1400" b="1" baseline="0" dirty="0">
                          <a:solidFill>
                            <a:srgbClr val="FF0000"/>
                          </a:solidFill>
                        </a:rPr>
                        <a:t> &amp; Paste Text</a:t>
                      </a:r>
                      <a:endParaRPr lang="en-US" sz="1400" b="1" dirty="0">
                        <a:solidFill>
                          <a:srgbClr val="FF0000"/>
                        </a:solidFill>
                      </a:endParaRPr>
                    </a:p>
                  </a:txBody>
                  <a:tcPr marL="82953" marR="82953" marT="41478" marB="41478"/>
                </a:tc>
                <a:tc>
                  <a:txBody>
                    <a:bodyPr/>
                    <a:lstStyle/>
                    <a:p>
                      <a:endParaRPr lang="en-US" sz="1400" dirty="0"/>
                    </a:p>
                  </a:txBody>
                  <a:tcPr marL="82953" marR="82953" marT="41478" marB="41478"/>
                </a:tc>
                <a:extLst>
                  <a:ext uri="{0D108BD9-81ED-4DB2-BD59-A6C34878D82A}">
                    <a16:rowId xmlns:a16="http://schemas.microsoft.com/office/drawing/2014/main" val="10014"/>
                  </a:ext>
                </a:extLst>
              </a:tr>
              <a:tr h="300893">
                <a:tc>
                  <a:txBody>
                    <a:bodyPr/>
                    <a:lstStyle/>
                    <a:p>
                      <a:r>
                        <a:rPr lang="en-US" sz="1400" dirty="0" err="1"/>
                        <a:t>yy</a:t>
                      </a:r>
                      <a:endParaRPr lang="en-US" sz="1400" dirty="0"/>
                    </a:p>
                  </a:txBody>
                  <a:tcPr marL="82953" marR="82953" marT="41478" marB="41478"/>
                </a:tc>
                <a:tc>
                  <a:txBody>
                    <a:bodyPr/>
                    <a:lstStyle/>
                    <a:p>
                      <a:r>
                        <a:rPr lang="en-US" sz="1400" dirty="0"/>
                        <a:t>Yanks (copies) the</a:t>
                      </a:r>
                      <a:r>
                        <a:rPr lang="en-US" sz="1400" baseline="0" dirty="0"/>
                        <a:t> current line into an unnamed buffer</a:t>
                      </a:r>
                      <a:endParaRPr lang="en-US" sz="1400" dirty="0"/>
                    </a:p>
                  </a:txBody>
                  <a:tcPr marL="82953" marR="82953" marT="41478" marB="41478"/>
                </a:tc>
                <a:extLst>
                  <a:ext uri="{0D108BD9-81ED-4DB2-BD59-A6C34878D82A}">
                    <a16:rowId xmlns:a16="http://schemas.microsoft.com/office/drawing/2014/main" val="10015"/>
                  </a:ext>
                </a:extLst>
              </a:tr>
              <a:tr h="300893">
                <a:tc>
                  <a:txBody>
                    <a:bodyPr/>
                    <a:lstStyle/>
                    <a:p>
                      <a:r>
                        <a:rPr lang="en-US" sz="1400" dirty="0"/>
                        <a:t>P</a:t>
                      </a:r>
                    </a:p>
                  </a:txBody>
                  <a:tcPr marL="82953" marR="82953" marT="41478" marB="41478"/>
                </a:tc>
                <a:tc>
                  <a:txBody>
                    <a:bodyPr/>
                    <a:lstStyle/>
                    <a:p>
                      <a:r>
                        <a:rPr lang="en-US" sz="1400" dirty="0"/>
                        <a:t>Puts the yanked line above the current line</a:t>
                      </a:r>
                    </a:p>
                  </a:txBody>
                  <a:tcPr marL="82953" marR="82953" marT="41478" marB="41478"/>
                </a:tc>
                <a:extLst>
                  <a:ext uri="{0D108BD9-81ED-4DB2-BD59-A6C34878D82A}">
                    <a16:rowId xmlns:a16="http://schemas.microsoft.com/office/drawing/2014/main" val="10016"/>
                  </a:ext>
                </a:extLst>
              </a:tr>
              <a:tr h="300893">
                <a:tc>
                  <a:txBody>
                    <a:bodyPr/>
                    <a:lstStyle/>
                    <a:p>
                      <a:r>
                        <a:rPr lang="en-US" sz="1400" dirty="0"/>
                        <a:t>p</a:t>
                      </a:r>
                    </a:p>
                  </a:txBody>
                  <a:tcPr marL="82953" marR="82953" marT="41478" marB="41478"/>
                </a:tc>
                <a:tc>
                  <a:txBody>
                    <a:bodyPr/>
                    <a:lstStyle/>
                    <a:p>
                      <a:r>
                        <a:rPr lang="en-US" sz="1400" dirty="0"/>
                        <a:t>Puts the yanked line below</a:t>
                      </a:r>
                      <a:r>
                        <a:rPr lang="en-US" sz="1400" baseline="0" dirty="0"/>
                        <a:t> the current line</a:t>
                      </a:r>
                      <a:endParaRPr lang="en-US" sz="1400" dirty="0"/>
                    </a:p>
                  </a:txBody>
                  <a:tcPr marL="82953" marR="82953" marT="41478" marB="41478"/>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17329199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B6D8D2-3725-4ECD-A39D-AFAB85462B69}"/>
              </a:ext>
            </a:extLst>
          </p:cNvPr>
          <p:cNvPicPr>
            <a:picLocks noChangeAspect="1"/>
          </p:cNvPicPr>
          <p:nvPr/>
        </p:nvPicPr>
        <p:blipFill>
          <a:blip r:embed="rId2"/>
          <a:stretch>
            <a:fillRect/>
          </a:stretch>
        </p:blipFill>
        <p:spPr>
          <a:xfrm>
            <a:off x="4214670" y="0"/>
            <a:ext cx="7295160" cy="6494171"/>
          </a:xfrm>
          <a:prstGeom prst="rect">
            <a:avLst/>
          </a:prstGeom>
        </p:spPr>
      </p:pic>
      <p:sp>
        <p:nvSpPr>
          <p:cNvPr id="5" name="TextBox 4">
            <a:extLst>
              <a:ext uri="{FF2B5EF4-FFF2-40B4-BE49-F238E27FC236}">
                <a16:creationId xmlns:a16="http://schemas.microsoft.com/office/drawing/2014/main" id="{DE5C6F22-F077-4465-B1ED-C91144E92F00}"/>
              </a:ext>
            </a:extLst>
          </p:cNvPr>
          <p:cNvSpPr txBox="1"/>
          <p:nvPr/>
        </p:nvSpPr>
        <p:spPr>
          <a:xfrm>
            <a:off x="530942" y="1553962"/>
            <a:ext cx="3362632" cy="2031325"/>
          </a:xfrm>
          <a:prstGeom prst="rect">
            <a:avLst/>
          </a:prstGeom>
          <a:noFill/>
        </p:spPr>
        <p:txBody>
          <a:bodyPr wrap="square" rtlCol="0">
            <a:spAutoFit/>
          </a:bodyPr>
          <a:lstStyle/>
          <a:p>
            <a:r>
              <a:rPr lang="en-US" b="1" dirty="0"/>
              <a:t>Shell scripts that use shell script-specific commands start with:</a:t>
            </a:r>
          </a:p>
          <a:p>
            <a:endParaRPr lang="en-US" b="1" dirty="0"/>
          </a:p>
          <a:p>
            <a:r>
              <a:rPr lang="en-US" b="1" dirty="0">
                <a:solidFill>
                  <a:srgbClr val="0070C0"/>
                </a:solidFill>
              </a:rPr>
              <a:t>#!/bin/</a:t>
            </a:r>
            <a:r>
              <a:rPr lang="en-US" b="1" dirty="0" err="1">
                <a:solidFill>
                  <a:srgbClr val="0070C0"/>
                </a:solidFill>
              </a:rPr>
              <a:t>sh</a:t>
            </a:r>
            <a:r>
              <a:rPr lang="en-US" b="1" dirty="0">
                <a:solidFill>
                  <a:srgbClr val="0070C0"/>
                </a:solidFill>
              </a:rPr>
              <a:t> </a:t>
            </a:r>
            <a:r>
              <a:rPr lang="en-US" b="1" dirty="0"/>
              <a:t>or #!/bin/bash</a:t>
            </a:r>
          </a:p>
          <a:p>
            <a:endParaRPr lang="en-US" b="1" dirty="0"/>
          </a:p>
          <a:p>
            <a:r>
              <a:rPr lang="en-US" b="1" dirty="0"/>
              <a:t>#!/bin/bash uses some commands similar to C/C++.</a:t>
            </a:r>
          </a:p>
        </p:txBody>
      </p:sp>
      <p:sp>
        <p:nvSpPr>
          <p:cNvPr id="6" name="TextBox 5">
            <a:extLst>
              <a:ext uri="{FF2B5EF4-FFF2-40B4-BE49-F238E27FC236}">
                <a16:creationId xmlns:a16="http://schemas.microsoft.com/office/drawing/2014/main" id="{1E10FB69-8F8C-4777-84FC-2FA55D65E584}"/>
              </a:ext>
            </a:extLst>
          </p:cNvPr>
          <p:cNvSpPr txBox="1"/>
          <p:nvPr/>
        </p:nvSpPr>
        <p:spPr>
          <a:xfrm>
            <a:off x="530942" y="3786095"/>
            <a:ext cx="3215148" cy="923330"/>
          </a:xfrm>
          <a:prstGeom prst="rect">
            <a:avLst/>
          </a:prstGeom>
          <a:noFill/>
        </p:spPr>
        <p:txBody>
          <a:bodyPr wrap="square" rtlCol="0">
            <a:spAutoFit/>
          </a:bodyPr>
          <a:lstStyle/>
          <a:p>
            <a:r>
              <a:rPr lang="en-US" b="1" dirty="0"/>
              <a:t>This is a simple if this is true then do this otherwise do this command.</a:t>
            </a:r>
          </a:p>
        </p:txBody>
      </p:sp>
      <p:sp>
        <p:nvSpPr>
          <p:cNvPr id="7" name="TextBox 6">
            <a:extLst>
              <a:ext uri="{FF2B5EF4-FFF2-40B4-BE49-F238E27FC236}">
                <a16:creationId xmlns:a16="http://schemas.microsoft.com/office/drawing/2014/main" id="{C9B228E4-3223-469A-BD72-E4E795AC0CFE}"/>
              </a:ext>
            </a:extLst>
          </p:cNvPr>
          <p:cNvSpPr txBox="1"/>
          <p:nvPr/>
        </p:nvSpPr>
        <p:spPr>
          <a:xfrm>
            <a:off x="530942" y="4909002"/>
            <a:ext cx="3215148" cy="1754326"/>
          </a:xfrm>
          <a:prstGeom prst="rect">
            <a:avLst/>
          </a:prstGeom>
          <a:noFill/>
        </p:spPr>
        <p:txBody>
          <a:bodyPr wrap="square" rtlCol="0">
            <a:spAutoFit/>
          </a:bodyPr>
          <a:lstStyle/>
          <a:p>
            <a:r>
              <a:rPr lang="en-US" b="1" dirty="0"/>
              <a:t>[  $#  -eq  0  ] = test</a:t>
            </a:r>
          </a:p>
          <a:p>
            <a:endParaRPr lang="en-US" b="1" dirty="0"/>
          </a:p>
          <a:p>
            <a:r>
              <a:rPr lang="en-US" b="1" dirty="0">
                <a:solidFill>
                  <a:srgbClr val="0070C0"/>
                </a:solidFill>
              </a:rPr>
              <a:t>$# means total number of arguments </a:t>
            </a:r>
            <a:r>
              <a:rPr lang="en-US" b="1" dirty="0"/>
              <a:t>given.  Thus, if the total number of arguments = 0 then do this.</a:t>
            </a:r>
          </a:p>
        </p:txBody>
      </p:sp>
    </p:spTree>
    <p:extLst>
      <p:ext uri="{BB962C8B-B14F-4D97-AF65-F5344CB8AC3E}">
        <p14:creationId xmlns:p14="http://schemas.microsoft.com/office/powerpoint/2010/main" val="26464903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29AE52E9-FF74-4DC5-A889-51B78FE3D42E}"/>
              </a:ext>
            </a:extLst>
          </p:cNvPr>
          <p:cNvSpPr>
            <a:spLocks noGrp="1" noChangeArrowheads="1"/>
          </p:cNvSpPr>
          <p:nvPr>
            <p:ph type="title"/>
          </p:nvPr>
        </p:nvSpPr>
        <p:spPr/>
        <p:txBody>
          <a:bodyPr/>
          <a:lstStyle/>
          <a:p>
            <a:pPr>
              <a:defRPr/>
            </a:pPr>
            <a:r>
              <a:rPr lang="en-US" b="1" dirty="0"/>
              <a:t>‘</a:t>
            </a:r>
            <a:r>
              <a:rPr lang="en-US" b="1" dirty="0">
                <a:latin typeface="Bahnschrift" panose="020B0502040204020203" pitchFamily="34" charset="0"/>
              </a:rPr>
              <a:t>diff</a:t>
            </a:r>
            <a:r>
              <a:rPr lang="en-US" b="1" dirty="0"/>
              <a:t>’ </a:t>
            </a:r>
            <a:r>
              <a:rPr lang="en-US" dirty="0"/>
              <a:t>Command</a:t>
            </a:r>
            <a:r>
              <a:rPr lang="en-US" b="1" dirty="0"/>
              <a:t> </a:t>
            </a:r>
          </a:p>
        </p:txBody>
      </p:sp>
      <p:sp>
        <p:nvSpPr>
          <p:cNvPr id="51203" name="Rectangle 3">
            <a:extLst>
              <a:ext uri="{FF2B5EF4-FFF2-40B4-BE49-F238E27FC236}">
                <a16:creationId xmlns:a16="http://schemas.microsoft.com/office/drawing/2014/main" id="{E3A12361-AC48-4D29-A0D4-D09D07D8C1A4}"/>
              </a:ext>
            </a:extLst>
          </p:cNvPr>
          <p:cNvSpPr>
            <a:spLocks noGrp="1" noChangeArrowheads="1"/>
          </p:cNvSpPr>
          <p:nvPr>
            <p:ph idx="1"/>
          </p:nvPr>
        </p:nvSpPr>
        <p:spPr/>
        <p:txBody>
          <a:bodyPr/>
          <a:lstStyle/>
          <a:p>
            <a:r>
              <a:rPr lang="en-US" altLang="en-US" sz="2400" dirty="0"/>
              <a:t>Syntax:	 </a:t>
            </a:r>
            <a:r>
              <a:rPr lang="en-US" altLang="en-US" sz="2400" b="1" dirty="0">
                <a:highlight>
                  <a:srgbClr val="E0E3E8"/>
                </a:highlight>
                <a:latin typeface="Courier New" panose="02070309020205020404" pitchFamily="49" charset="0"/>
              </a:rPr>
              <a:t>diff [option] dir1 dir2 </a:t>
            </a:r>
          </a:p>
          <a:p>
            <a:pPr>
              <a:buFontTx/>
              <a:buNone/>
            </a:pPr>
            <a:r>
              <a:rPr lang="en-US" altLang="en-US" sz="2400" b="1" dirty="0">
                <a:latin typeface="Courier New" panose="02070309020205020404" pitchFamily="49" charset="0"/>
              </a:rPr>
              <a:t>       </a:t>
            </a:r>
            <a:r>
              <a:rPr lang="en-US" altLang="en-US" sz="2800" b="1" dirty="0">
                <a:latin typeface="Courier New" panose="02070309020205020404" pitchFamily="49" charset="0"/>
              </a:rPr>
              <a:t> </a:t>
            </a:r>
            <a:r>
              <a:rPr lang="en-US" altLang="en-US" sz="1600" b="1" dirty="0">
                <a:latin typeface="Courier New" panose="02070309020205020404" pitchFamily="49" charset="0"/>
              </a:rPr>
              <a:t> </a:t>
            </a:r>
            <a:r>
              <a:rPr lang="en-US" altLang="en-US" sz="2400" b="1" dirty="0">
                <a:highlight>
                  <a:srgbClr val="E0E3E8"/>
                </a:highlight>
                <a:latin typeface="Courier New" panose="02070309020205020404" pitchFamily="49" charset="0"/>
              </a:rPr>
              <a:t>diff [options] file1 file2</a:t>
            </a:r>
          </a:p>
          <a:p>
            <a:r>
              <a:rPr lang="en-US" altLang="en-US" sz="2400" dirty="0"/>
              <a:t>Produces a listing showing differences between file1 and file 2</a:t>
            </a:r>
          </a:p>
          <a:p>
            <a:pPr lvl="1"/>
            <a:r>
              <a:rPr lang="en-US" altLang="en-US" sz="2400" dirty="0"/>
              <a:t>“&lt;“ refers to lines in file1 </a:t>
            </a:r>
          </a:p>
          <a:p>
            <a:pPr lvl="1"/>
            <a:r>
              <a:rPr lang="en-US" altLang="en-US" sz="2400" dirty="0"/>
              <a:t>“&gt;“ refers to lines in file2</a:t>
            </a:r>
          </a:p>
          <a:p>
            <a:pPr lvl="1"/>
            <a:r>
              <a:rPr lang="en-US" altLang="en-US" sz="2400" dirty="0"/>
              <a:t>Returns a non-zero exit status if the files differ.  </a:t>
            </a:r>
          </a:p>
          <a:p>
            <a:endParaRPr lang="en-US" altLang="en-US" sz="2400" dirty="0"/>
          </a:p>
        </p:txBody>
      </p:sp>
    </p:spTree>
    <p:extLst>
      <p:ext uri="{BB962C8B-B14F-4D97-AF65-F5344CB8AC3E}">
        <p14:creationId xmlns:p14="http://schemas.microsoft.com/office/powerpoint/2010/main" val="35433482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22990-9C1A-4AA1-AE8E-200245CD7A93}"/>
              </a:ext>
            </a:extLst>
          </p:cNvPr>
          <p:cNvPicPr>
            <a:picLocks noChangeAspect="1"/>
          </p:cNvPicPr>
          <p:nvPr/>
        </p:nvPicPr>
        <p:blipFill rotWithShape="1">
          <a:blip r:embed="rId2"/>
          <a:srcRect t="11211" r="36278" b="24520"/>
          <a:stretch/>
        </p:blipFill>
        <p:spPr>
          <a:xfrm>
            <a:off x="3720663" y="1457324"/>
            <a:ext cx="8471338" cy="5059589"/>
          </a:xfrm>
          <a:prstGeom prst="rect">
            <a:avLst/>
          </a:prstGeom>
        </p:spPr>
      </p:pic>
      <p:sp>
        <p:nvSpPr>
          <p:cNvPr id="2" name="Title 1">
            <a:extLst>
              <a:ext uri="{FF2B5EF4-FFF2-40B4-BE49-F238E27FC236}">
                <a16:creationId xmlns:a16="http://schemas.microsoft.com/office/drawing/2014/main" id="{0878BBD5-85D7-47CD-A98E-644221E0E735}"/>
              </a:ext>
            </a:extLst>
          </p:cNvPr>
          <p:cNvSpPr>
            <a:spLocks noGrp="1"/>
          </p:cNvSpPr>
          <p:nvPr>
            <p:ph type="title"/>
          </p:nvPr>
        </p:nvSpPr>
        <p:spPr/>
        <p:txBody>
          <a:bodyPr/>
          <a:lstStyle/>
          <a:p>
            <a:r>
              <a:rPr lang="en-US" b="1" dirty="0"/>
              <a:t>‘</a:t>
            </a:r>
            <a:r>
              <a:rPr lang="en-US" b="1" dirty="0">
                <a:latin typeface="Bahnschrift" panose="020B0502040204020203" pitchFamily="34" charset="0"/>
              </a:rPr>
              <a:t>diff</a:t>
            </a:r>
            <a:r>
              <a:rPr lang="en-US" b="1" dirty="0"/>
              <a:t>’ </a:t>
            </a:r>
            <a:r>
              <a:rPr lang="en-US" dirty="0"/>
              <a:t>Command</a:t>
            </a:r>
            <a:r>
              <a:rPr lang="en-US" b="1" dirty="0"/>
              <a:t> </a:t>
            </a:r>
            <a:r>
              <a:rPr lang="en-US" dirty="0"/>
              <a:t>Example</a:t>
            </a:r>
          </a:p>
        </p:txBody>
      </p:sp>
      <p:pic>
        <p:nvPicPr>
          <p:cNvPr id="8" name="Content Placeholder 7">
            <a:extLst>
              <a:ext uri="{FF2B5EF4-FFF2-40B4-BE49-F238E27FC236}">
                <a16:creationId xmlns:a16="http://schemas.microsoft.com/office/drawing/2014/main" id="{CFE25D77-4706-441E-B61D-2F4A696805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2287" y="2759720"/>
            <a:ext cx="2867425" cy="2133898"/>
          </a:xfrm>
        </p:spPr>
      </p:pic>
      <p:sp>
        <p:nvSpPr>
          <p:cNvPr id="9" name="Arrow: Left 8">
            <a:extLst>
              <a:ext uri="{FF2B5EF4-FFF2-40B4-BE49-F238E27FC236}">
                <a16:creationId xmlns:a16="http://schemas.microsoft.com/office/drawing/2014/main" id="{240A350E-F75F-472C-901E-6562E16256C6}"/>
              </a:ext>
            </a:extLst>
          </p:cNvPr>
          <p:cNvSpPr/>
          <p:nvPr/>
        </p:nvSpPr>
        <p:spPr>
          <a:xfrm>
            <a:off x="4337159" y="3346123"/>
            <a:ext cx="3517681" cy="3993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Line 5 is different on both files</a:t>
            </a:r>
          </a:p>
        </p:txBody>
      </p:sp>
      <p:sp>
        <p:nvSpPr>
          <p:cNvPr id="10" name="TextBox 9">
            <a:extLst>
              <a:ext uri="{FF2B5EF4-FFF2-40B4-BE49-F238E27FC236}">
                <a16:creationId xmlns:a16="http://schemas.microsoft.com/office/drawing/2014/main" id="{238877B1-E163-4FAF-B2C8-353E87DFB6CD}"/>
              </a:ext>
            </a:extLst>
          </p:cNvPr>
          <p:cNvSpPr txBox="1"/>
          <p:nvPr/>
        </p:nvSpPr>
        <p:spPr>
          <a:xfrm>
            <a:off x="483475" y="1240789"/>
            <a:ext cx="3087413" cy="4401205"/>
          </a:xfrm>
          <a:prstGeom prst="rect">
            <a:avLst/>
          </a:prstGeom>
          <a:noFill/>
        </p:spPr>
        <p:txBody>
          <a:bodyPr wrap="square" rtlCol="0">
            <a:spAutoFit/>
          </a:bodyPr>
          <a:lstStyle/>
          <a:p>
            <a:r>
              <a:rPr lang="en-US" sz="2000" dirty="0"/>
              <a:t>There are four lines in each file.  The second and fourth lines are different.</a:t>
            </a:r>
          </a:p>
          <a:p>
            <a:endParaRPr lang="en-US" sz="2000" dirty="0"/>
          </a:p>
          <a:p>
            <a:r>
              <a:rPr lang="en-US" sz="2000" dirty="0"/>
              <a:t>2,3c2,3 means a change needs to occur between lines one and two of both files.</a:t>
            </a:r>
          </a:p>
          <a:p>
            <a:endParaRPr lang="en-US" sz="2000" dirty="0"/>
          </a:p>
          <a:p>
            <a:r>
              <a:rPr lang="en-US" sz="2000" dirty="0"/>
              <a:t>Line three is a match so it is omitted.</a:t>
            </a:r>
          </a:p>
          <a:p>
            <a:endParaRPr lang="en-US" sz="2000" dirty="0"/>
          </a:p>
          <a:p>
            <a:r>
              <a:rPr lang="en-US" sz="2000" dirty="0"/>
              <a:t>5c5 means the fourth line of both files is different.</a:t>
            </a:r>
          </a:p>
        </p:txBody>
      </p:sp>
      <p:sp>
        <p:nvSpPr>
          <p:cNvPr id="11" name="Arrow: Left 10">
            <a:extLst>
              <a:ext uri="{FF2B5EF4-FFF2-40B4-BE49-F238E27FC236}">
                <a16:creationId xmlns:a16="http://schemas.microsoft.com/office/drawing/2014/main" id="{712BE5AC-CED6-48BE-A616-C0E46E137B51}"/>
              </a:ext>
            </a:extLst>
          </p:cNvPr>
          <p:cNvSpPr/>
          <p:nvPr/>
        </p:nvSpPr>
        <p:spPr>
          <a:xfrm>
            <a:off x="4979275" y="1676384"/>
            <a:ext cx="5751129" cy="3993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There are differences between lines 2 and 3 of both files</a:t>
            </a:r>
          </a:p>
        </p:txBody>
      </p:sp>
      <p:sp>
        <p:nvSpPr>
          <p:cNvPr id="12" name="Arrow: Left 11">
            <a:extLst>
              <a:ext uri="{FF2B5EF4-FFF2-40B4-BE49-F238E27FC236}">
                <a16:creationId xmlns:a16="http://schemas.microsoft.com/office/drawing/2014/main" id="{B34EAC35-C1B9-455B-8E70-8FBFEE44412A}"/>
              </a:ext>
            </a:extLst>
          </p:cNvPr>
          <p:cNvSpPr/>
          <p:nvPr/>
        </p:nvSpPr>
        <p:spPr>
          <a:xfrm>
            <a:off x="9569997" y="1970876"/>
            <a:ext cx="1870842" cy="399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F048B9BA-7DF7-4799-88CE-9A8772197DE1}"/>
              </a:ext>
            </a:extLst>
          </p:cNvPr>
          <p:cNvSpPr/>
          <p:nvPr/>
        </p:nvSpPr>
        <p:spPr>
          <a:xfrm>
            <a:off x="9420222" y="2311556"/>
            <a:ext cx="1870842" cy="399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6A84A2F6-6713-433E-BD21-9A1543B91116}"/>
              </a:ext>
            </a:extLst>
          </p:cNvPr>
          <p:cNvSpPr/>
          <p:nvPr/>
        </p:nvSpPr>
        <p:spPr>
          <a:xfrm>
            <a:off x="9095952" y="3674162"/>
            <a:ext cx="1870842" cy="399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799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323556D-EFC8-4C06-90C0-2C15857E19DC}"/>
              </a:ext>
            </a:extLst>
          </p:cNvPr>
          <p:cNvSpPr>
            <a:spLocks noGrp="1" noChangeArrowheads="1"/>
          </p:cNvSpPr>
          <p:nvPr>
            <p:ph type="title"/>
          </p:nvPr>
        </p:nvSpPr>
        <p:spPr/>
        <p:txBody>
          <a:bodyPr/>
          <a:lstStyle/>
          <a:p>
            <a:pPr>
              <a:defRPr/>
            </a:pPr>
            <a:r>
              <a:rPr lang="en-US" b="1" dirty="0"/>
              <a:t>‘</a:t>
            </a:r>
            <a:r>
              <a:rPr lang="en-US" b="1" dirty="0" err="1">
                <a:latin typeface="Bahnschrift" panose="020B0502040204020203" pitchFamily="34" charset="0"/>
              </a:rPr>
              <a:t>cmp</a:t>
            </a:r>
            <a:r>
              <a:rPr lang="en-US" b="1" dirty="0"/>
              <a:t>’ </a:t>
            </a:r>
            <a:r>
              <a:rPr lang="en-US" dirty="0"/>
              <a:t>Command</a:t>
            </a:r>
          </a:p>
        </p:txBody>
      </p:sp>
      <p:sp>
        <p:nvSpPr>
          <p:cNvPr id="52227" name="Rectangle 3">
            <a:extLst>
              <a:ext uri="{FF2B5EF4-FFF2-40B4-BE49-F238E27FC236}">
                <a16:creationId xmlns:a16="http://schemas.microsoft.com/office/drawing/2014/main" id="{9D539603-DE0D-47F5-8531-16BD60B77F77}"/>
              </a:ext>
            </a:extLst>
          </p:cNvPr>
          <p:cNvSpPr>
            <a:spLocks noGrp="1" noChangeArrowheads="1"/>
          </p:cNvSpPr>
          <p:nvPr>
            <p:ph idx="1"/>
          </p:nvPr>
        </p:nvSpPr>
        <p:spPr/>
        <p:txBody>
          <a:bodyPr/>
          <a:lstStyle/>
          <a:p>
            <a:pPr>
              <a:lnSpc>
                <a:spcPct val="90000"/>
              </a:lnSpc>
            </a:pPr>
            <a:r>
              <a:rPr lang="en-US" altLang="en-US" b="1" dirty="0" err="1">
                <a:highlight>
                  <a:srgbClr val="E0E3E8"/>
                </a:highlight>
                <a:latin typeface="Century Gothic" panose="020B0502020202020204" pitchFamily="34" charset="0"/>
              </a:rPr>
              <a:t>cmp</a:t>
            </a:r>
            <a:r>
              <a:rPr lang="en-US" altLang="en-US" b="1" dirty="0">
                <a:highlight>
                  <a:srgbClr val="E0E3E8"/>
                </a:highlight>
                <a:latin typeface="Century Gothic" panose="020B0502020202020204" pitchFamily="34" charset="0"/>
              </a:rPr>
              <a:t> [-l-s] file1 file2 </a:t>
            </a:r>
          </a:p>
          <a:p>
            <a:pPr>
              <a:lnSpc>
                <a:spcPct val="90000"/>
              </a:lnSpc>
            </a:pPr>
            <a:r>
              <a:rPr lang="en-US" altLang="en-US" dirty="0">
                <a:latin typeface="Century Gothic" panose="020B0502020202020204" pitchFamily="34" charset="0"/>
              </a:rPr>
              <a:t>Compares two files (even binary) to determine where different</a:t>
            </a:r>
          </a:p>
          <a:p>
            <a:pPr lvl="1">
              <a:lnSpc>
                <a:spcPct val="90000"/>
              </a:lnSpc>
            </a:pPr>
            <a:r>
              <a:rPr lang="en-US" altLang="en-US" dirty="0">
                <a:latin typeface="Century Gothic" panose="020B0502020202020204" pitchFamily="34" charset="0"/>
              </a:rPr>
              <a:t>Normally </a:t>
            </a:r>
            <a:r>
              <a:rPr lang="en-US" altLang="en-US" b="1" dirty="0">
                <a:solidFill>
                  <a:srgbClr val="0070C0"/>
                </a:solidFill>
                <a:latin typeface="Century Gothic" panose="020B0502020202020204" pitchFamily="34" charset="0"/>
              </a:rPr>
              <a:t>exits on finding the first byte which is different</a:t>
            </a:r>
          </a:p>
          <a:p>
            <a:pPr lvl="1">
              <a:lnSpc>
                <a:spcPct val="90000"/>
              </a:lnSpc>
            </a:pPr>
            <a:r>
              <a:rPr lang="en-US" altLang="en-US" dirty="0">
                <a:latin typeface="Century Gothic" panose="020B0502020202020204" pitchFamily="34" charset="0"/>
              </a:rPr>
              <a:t>The -s option is silent and </a:t>
            </a:r>
            <a:r>
              <a:rPr lang="en-US" altLang="en-US" b="1" dirty="0">
                <a:solidFill>
                  <a:srgbClr val="0070C0"/>
                </a:solidFill>
                <a:latin typeface="Century Gothic" panose="020B0502020202020204" pitchFamily="34" charset="0"/>
              </a:rPr>
              <a:t>returns a non-zero exit status if the files are different</a:t>
            </a:r>
            <a:r>
              <a:rPr lang="en-US" altLang="en-US" dirty="0">
                <a:latin typeface="Century Gothic" panose="020B0502020202020204" pitchFamily="34" charset="0"/>
              </a:rPr>
              <a:t>.</a:t>
            </a:r>
          </a:p>
          <a:p>
            <a:pPr lvl="1">
              <a:lnSpc>
                <a:spcPct val="90000"/>
              </a:lnSpc>
            </a:pPr>
            <a:r>
              <a:rPr lang="en-US" altLang="en-US" dirty="0">
                <a:latin typeface="Century Gothic" panose="020B0502020202020204" pitchFamily="34" charset="0"/>
              </a:rPr>
              <a:t>Will report offset if difference is found. Report is silent if files match</a:t>
            </a:r>
          </a:p>
          <a:p>
            <a:pPr>
              <a:lnSpc>
                <a:spcPct val="90000"/>
              </a:lnSpc>
            </a:pPr>
            <a:endParaRPr lang="en-US" altLang="en-US" dirty="0"/>
          </a:p>
        </p:txBody>
      </p:sp>
      <p:pic>
        <p:nvPicPr>
          <p:cNvPr id="2" name="Picture 1">
            <a:extLst>
              <a:ext uri="{FF2B5EF4-FFF2-40B4-BE49-F238E27FC236}">
                <a16:creationId xmlns:a16="http://schemas.microsoft.com/office/drawing/2014/main" id="{2678246C-4A3B-404C-AA83-A3164F409CFA}"/>
              </a:ext>
            </a:extLst>
          </p:cNvPr>
          <p:cNvPicPr>
            <a:picLocks noChangeAspect="1"/>
          </p:cNvPicPr>
          <p:nvPr/>
        </p:nvPicPr>
        <p:blipFill rotWithShape="1">
          <a:blip r:embed="rId3"/>
          <a:srcRect t="35867"/>
          <a:stretch/>
        </p:blipFill>
        <p:spPr>
          <a:xfrm>
            <a:off x="1065789" y="4314824"/>
            <a:ext cx="10613697" cy="1984375"/>
          </a:xfrm>
          <a:prstGeom prst="rect">
            <a:avLst/>
          </a:prstGeom>
        </p:spPr>
      </p:pic>
    </p:spTree>
    <p:extLst>
      <p:ext uri="{BB962C8B-B14F-4D97-AF65-F5344CB8AC3E}">
        <p14:creationId xmlns:p14="http://schemas.microsoft.com/office/powerpoint/2010/main" val="819023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1DFDF41-B4C4-4268-B8A9-108AB3B100FC}"/>
              </a:ext>
            </a:extLst>
          </p:cNvPr>
          <p:cNvSpPr>
            <a:spLocks noGrp="1" noChangeArrowheads="1"/>
          </p:cNvSpPr>
          <p:nvPr>
            <p:ph type="title"/>
          </p:nvPr>
        </p:nvSpPr>
        <p:spPr/>
        <p:txBody>
          <a:bodyPr/>
          <a:lstStyle/>
          <a:p>
            <a:pPr>
              <a:defRPr/>
            </a:pPr>
            <a:r>
              <a:rPr lang="en-US" dirty="0"/>
              <a:t>Redirection</a:t>
            </a:r>
          </a:p>
        </p:txBody>
      </p:sp>
      <p:sp>
        <p:nvSpPr>
          <p:cNvPr id="41987" name="Rectangle 3">
            <a:extLst>
              <a:ext uri="{FF2B5EF4-FFF2-40B4-BE49-F238E27FC236}">
                <a16:creationId xmlns:a16="http://schemas.microsoft.com/office/drawing/2014/main" id="{31AA9570-4342-4B37-ABAE-DE609A1EE155}"/>
              </a:ext>
            </a:extLst>
          </p:cNvPr>
          <p:cNvSpPr>
            <a:spLocks noGrp="1" noChangeArrowheads="1"/>
          </p:cNvSpPr>
          <p:nvPr>
            <p:ph idx="1"/>
          </p:nvPr>
        </p:nvSpPr>
        <p:spPr/>
        <p:txBody>
          <a:bodyPr/>
          <a:lstStyle/>
          <a:p>
            <a:pPr>
              <a:lnSpc>
                <a:spcPct val="90000"/>
              </a:lnSpc>
            </a:pPr>
            <a:r>
              <a:rPr lang="en-US" altLang="en-US" dirty="0">
                <a:latin typeface="Century Gothic" panose="020B0502020202020204" pitchFamily="34" charset="0"/>
              </a:rPr>
              <a:t>If you want to redirect standard out to a file, it doesn’t matter which shell you are in, you just use the &gt;, and the shell will redirect the output to the file.</a:t>
            </a:r>
          </a:p>
          <a:p>
            <a:pPr>
              <a:lnSpc>
                <a:spcPct val="90000"/>
              </a:lnSpc>
            </a:pPr>
            <a:r>
              <a:rPr lang="en-US" altLang="en-US" dirty="0">
                <a:highlight>
                  <a:srgbClr val="E0E3E8"/>
                </a:highlight>
                <a:latin typeface="Century Gothic" panose="020B0502020202020204" pitchFamily="34" charset="0"/>
              </a:rPr>
              <a:t>&gt; </a:t>
            </a:r>
            <a:r>
              <a:rPr lang="en-US" altLang="en-US" sz="2400" dirty="0">
                <a:highlight>
                  <a:srgbClr val="E0E3E8"/>
                </a:highlight>
                <a:latin typeface="Century Gothic" panose="020B0502020202020204" pitchFamily="34" charset="0"/>
              </a:rPr>
              <a:t> </a:t>
            </a:r>
            <a:r>
              <a:rPr lang="en-US" altLang="en-US" dirty="0">
                <a:latin typeface="Century Gothic" panose="020B0502020202020204" pitchFamily="34" charset="0"/>
              </a:rPr>
              <a:t>  means redirect and overwrite</a:t>
            </a:r>
          </a:p>
          <a:p>
            <a:pPr>
              <a:lnSpc>
                <a:spcPct val="90000"/>
              </a:lnSpc>
            </a:pPr>
            <a:r>
              <a:rPr lang="en-US" altLang="en-US" dirty="0">
                <a:highlight>
                  <a:srgbClr val="E0E3E8"/>
                </a:highlight>
                <a:latin typeface="Century Gothic" panose="020B0502020202020204" pitchFamily="34" charset="0"/>
              </a:rPr>
              <a:t>&gt;&gt;</a:t>
            </a:r>
            <a:r>
              <a:rPr lang="en-US" altLang="en-US" dirty="0">
                <a:latin typeface="Century Gothic" panose="020B0502020202020204" pitchFamily="34" charset="0"/>
              </a:rPr>
              <a:t> means redirect and append</a:t>
            </a:r>
          </a:p>
        </p:txBody>
      </p:sp>
      <p:grpSp>
        <p:nvGrpSpPr>
          <p:cNvPr id="4" name="Group 3">
            <a:extLst>
              <a:ext uri="{FF2B5EF4-FFF2-40B4-BE49-F238E27FC236}">
                <a16:creationId xmlns:a16="http://schemas.microsoft.com/office/drawing/2014/main" id="{0EDF80DC-6DDB-44E7-B58E-D68DAE1F6479}"/>
              </a:ext>
            </a:extLst>
          </p:cNvPr>
          <p:cNvGrpSpPr/>
          <p:nvPr/>
        </p:nvGrpSpPr>
        <p:grpSpPr>
          <a:xfrm>
            <a:off x="1683657" y="2768513"/>
            <a:ext cx="9347209" cy="3750303"/>
            <a:chOff x="1683657" y="2768513"/>
            <a:chExt cx="9347209" cy="3750303"/>
          </a:xfrm>
        </p:grpSpPr>
        <p:pic>
          <p:nvPicPr>
            <p:cNvPr id="2" name="Picture 1">
              <a:extLst>
                <a:ext uri="{FF2B5EF4-FFF2-40B4-BE49-F238E27FC236}">
                  <a16:creationId xmlns:a16="http://schemas.microsoft.com/office/drawing/2014/main" id="{299A29FF-4FC5-4272-8882-E39FFA53769C}"/>
                </a:ext>
              </a:extLst>
            </p:cNvPr>
            <p:cNvPicPr>
              <a:picLocks noChangeAspect="1"/>
            </p:cNvPicPr>
            <p:nvPr/>
          </p:nvPicPr>
          <p:blipFill rotWithShape="1">
            <a:blip r:embed="rId3"/>
            <a:srcRect t="18413" b="16832"/>
            <a:stretch/>
          </p:blipFill>
          <p:spPr>
            <a:xfrm>
              <a:off x="1683657" y="3714750"/>
              <a:ext cx="9347209" cy="2804066"/>
            </a:xfrm>
            <a:prstGeom prst="rect">
              <a:avLst/>
            </a:prstGeom>
          </p:spPr>
        </p:pic>
        <p:sp>
          <p:nvSpPr>
            <p:cNvPr id="5" name="Arrow: Down 4">
              <a:extLst>
                <a:ext uri="{FF2B5EF4-FFF2-40B4-BE49-F238E27FC236}">
                  <a16:creationId xmlns:a16="http://schemas.microsoft.com/office/drawing/2014/main" id="{45F95B48-14C4-4D0B-AD5B-E1750C6A0103}"/>
                </a:ext>
              </a:extLst>
            </p:cNvPr>
            <p:cNvSpPr/>
            <p:nvPr/>
          </p:nvSpPr>
          <p:spPr>
            <a:xfrm>
              <a:off x="7356043" y="2768513"/>
              <a:ext cx="388882" cy="101307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891EC37-4F2B-4296-A409-81742986FFBB}"/>
                </a:ext>
              </a:extLst>
            </p:cNvPr>
            <p:cNvSpPr/>
            <p:nvPr/>
          </p:nvSpPr>
          <p:spPr>
            <a:xfrm rot="10800000">
              <a:off x="7608541" y="4244919"/>
              <a:ext cx="388882" cy="77776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22588B-6D83-4C4E-AFA6-EE0BF998C410}"/>
                </a:ext>
              </a:extLst>
            </p:cNvPr>
            <p:cNvSpPr txBox="1"/>
            <p:nvPr/>
          </p:nvSpPr>
          <p:spPr>
            <a:xfrm>
              <a:off x="7997423" y="4547281"/>
              <a:ext cx="1839311" cy="646331"/>
            </a:xfrm>
            <a:prstGeom prst="rect">
              <a:avLst/>
            </a:prstGeom>
            <a:noFill/>
          </p:spPr>
          <p:txBody>
            <a:bodyPr wrap="square" rtlCol="0">
              <a:spAutoFit/>
            </a:bodyPr>
            <a:lstStyle/>
            <a:p>
              <a:r>
                <a:rPr lang="en-US" b="1" dirty="0">
                  <a:solidFill>
                    <a:srgbClr val="FF0000"/>
                  </a:solidFill>
                </a:rPr>
                <a:t>Send output to the end of a file</a:t>
              </a:r>
            </a:p>
          </p:txBody>
        </p:sp>
        <p:sp>
          <p:nvSpPr>
            <p:cNvPr id="11" name="TextBox 10">
              <a:extLst>
                <a:ext uri="{FF2B5EF4-FFF2-40B4-BE49-F238E27FC236}">
                  <a16:creationId xmlns:a16="http://schemas.microsoft.com/office/drawing/2014/main" id="{6BA3E6B7-9A9D-4DD7-8687-77397878C630}"/>
                </a:ext>
              </a:extLst>
            </p:cNvPr>
            <p:cNvSpPr txBox="1"/>
            <p:nvPr/>
          </p:nvSpPr>
          <p:spPr>
            <a:xfrm>
              <a:off x="7608540" y="2768513"/>
              <a:ext cx="2629046" cy="646331"/>
            </a:xfrm>
            <a:prstGeom prst="rect">
              <a:avLst/>
            </a:prstGeom>
            <a:noFill/>
          </p:spPr>
          <p:txBody>
            <a:bodyPr wrap="square" rtlCol="0">
              <a:spAutoFit/>
            </a:bodyPr>
            <a:lstStyle/>
            <a:p>
              <a:r>
                <a:rPr lang="en-US" b="1" dirty="0">
                  <a:solidFill>
                    <a:srgbClr val="FF0000"/>
                  </a:solidFill>
                </a:rPr>
                <a:t>Send output to a </a:t>
              </a:r>
              <a:r>
                <a:rPr lang="en-US" b="1" dirty="0">
                  <a:solidFill>
                    <a:srgbClr val="0070C0"/>
                  </a:solidFill>
                </a:rPr>
                <a:t>new</a:t>
              </a:r>
              <a:r>
                <a:rPr lang="en-US" b="1" dirty="0">
                  <a:solidFill>
                    <a:srgbClr val="FF0000"/>
                  </a:solidFill>
                </a:rPr>
                <a:t> file, e.g. </a:t>
              </a:r>
              <a:r>
                <a:rPr lang="en-US" b="1" dirty="0">
                  <a:solidFill>
                    <a:srgbClr val="0070C0"/>
                  </a:solidFill>
                </a:rPr>
                <a:t>create a new file</a:t>
              </a:r>
            </a:p>
          </p:txBody>
        </p:sp>
      </p:grpSp>
    </p:spTree>
    <p:extLst>
      <p:ext uri="{BB962C8B-B14F-4D97-AF65-F5344CB8AC3E}">
        <p14:creationId xmlns:p14="http://schemas.microsoft.com/office/powerpoint/2010/main" val="3144160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B1D0-E79A-4028-9476-66A6963557CC}"/>
              </a:ext>
            </a:extLst>
          </p:cNvPr>
          <p:cNvSpPr>
            <a:spLocks noGrp="1"/>
          </p:cNvSpPr>
          <p:nvPr>
            <p:ph type="title"/>
          </p:nvPr>
        </p:nvSpPr>
        <p:spPr/>
        <p:txBody>
          <a:bodyPr/>
          <a:lstStyle/>
          <a:p>
            <a:r>
              <a:rPr lang="en-US" b="1" dirty="0"/>
              <a:t>Cat Command</a:t>
            </a:r>
          </a:p>
        </p:txBody>
      </p:sp>
      <p:sp>
        <p:nvSpPr>
          <p:cNvPr id="3" name="Content Placeholder 2">
            <a:extLst>
              <a:ext uri="{FF2B5EF4-FFF2-40B4-BE49-F238E27FC236}">
                <a16:creationId xmlns:a16="http://schemas.microsoft.com/office/drawing/2014/main" id="{99FFAAF1-EC75-40C7-A200-8E93D32F69D5}"/>
              </a:ext>
            </a:extLst>
          </p:cNvPr>
          <p:cNvSpPr>
            <a:spLocks noGrp="1"/>
          </p:cNvSpPr>
          <p:nvPr>
            <p:ph idx="1"/>
          </p:nvPr>
        </p:nvSpPr>
        <p:spPr>
          <a:xfrm>
            <a:off x="695325" y="971550"/>
            <a:ext cx="10515600" cy="4700588"/>
          </a:xfrm>
        </p:spPr>
        <p:txBody>
          <a:bodyPr/>
          <a:lstStyle/>
          <a:p>
            <a:pPr marL="342900" indent="-342900">
              <a:buFont typeface="Arial" panose="020B0604020202020204" pitchFamily="34" charset="0"/>
              <a:buChar char="•"/>
            </a:pPr>
            <a:r>
              <a:rPr lang="en-US" dirty="0">
                <a:latin typeface="Century Gothic" panose="020B0502020202020204" pitchFamily="34" charset="0"/>
              </a:rPr>
              <a:t>Concatenation (of two or more files or a single file and standard out.)</a:t>
            </a:r>
          </a:p>
          <a:p>
            <a:pPr marL="342900" indent="-342900">
              <a:buFont typeface="Arial" panose="020B0604020202020204" pitchFamily="34" charset="0"/>
              <a:buChar char="•"/>
            </a:pPr>
            <a:r>
              <a:rPr lang="en-US" dirty="0">
                <a:latin typeface="Century Gothic" panose="020B0502020202020204" pitchFamily="34" charset="0"/>
              </a:rPr>
              <a:t>Often used to view short files</a:t>
            </a:r>
          </a:p>
          <a:p>
            <a:pPr marL="342900" indent="-342900">
              <a:buFont typeface="Arial" panose="020B0604020202020204" pitchFamily="34" charset="0"/>
              <a:buChar char="•"/>
            </a:pPr>
            <a:r>
              <a:rPr lang="en-US" dirty="0">
                <a:latin typeface="Century Gothic" panose="020B0502020202020204" pitchFamily="34" charset="0"/>
              </a:rPr>
              <a:t>Can be used to combine files with redirection of output</a:t>
            </a:r>
          </a:p>
          <a:p>
            <a:pPr marL="342900" indent="-342900">
              <a:buFont typeface="Arial" panose="020B0604020202020204" pitchFamily="34" charset="0"/>
              <a:buChar char="•"/>
            </a:pPr>
            <a:r>
              <a:rPr lang="en-US" dirty="0">
                <a:latin typeface="Century Gothic" panose="020B0502020202020204" pitchFamily="34" charset="0"/>
              </a:rPr>
              <a:t>Can also be used to create short files</a:t>
            </a:r>
          </a:p>
          <a:p>
            <a:pPr marL="342900" indent="-342900">
              <a:buFont typeface="Arial" panose="020B0604020202020204" pitchFamily="34" charset="0"/>
              <a:buChar char="•"/>
            </a:pPr>
            <a:endParaRPr lang="en-US" dirty="0">
              <a:latin typeface="Century Gothic" panose="020B0502020202020204" pitchFamily="34" charset="0"/>
            </a:endParaRPr>
          </a:p>
        </p:txBody>
      </p:sp>
      <p:pic>
        <p:nvPicPr>
          <p:cNvPr id="7" name="Picture 6">
            <a:extLst>
              <a:ext uri="{FF2B5EF4-FFF2-40B4-BE49-F238E27FC236}">
                <a16:creationId xmlns:a16="http://schemas.microsoft.com/office/drawing/2014/main" id="{A5D176D6-A5AD-4AC2-A035-DA45A04B35CE}"/>
              </a:ext>
            </a:extLst>
          </p:cNvPr>
          <p:cNvPicPr>
            <a:picLocks noChangeAspect="1"/>
          </p:cNvPicPr>
          <p:nvPr/>
        </p:nvPicPr>
        <p:blipFill rotWithShape="1">
          <a:blip r:embed="rId2"/>
          <a:srcRect t="17324" b="15966"/>
          <a:stretch/>
        </p:blipFill>
        <p:spPr>
          <a:xfrm>
            <a:off x="135033" y="3286125"/>
            <a:ext cx="11921933" cy="3247432"/>
          </a:xfrm>
          <a:prstGeom prst="rect">
            <a:avLst/>
          </a:prstGeom>
        </p:spPr>
      </p:pic>
      <p:sp>
        <p:nvSpPr>
          <p:cNvPr id="9" name="Arrow: Left 8">
            <a:extLst>
              <a:ext uri="{FF2B5EF4-FFF2-40B4-BE49-F238E27FC236}">
                <a16:creationId xmlns:a16="http://schemas.microsoft.com/office/drawing/2014/main" id="{6DD401A0-7B23-45FE-8DA6-98A3272CDCCD}"/>
              </a:ext>
            </a:extLst>
          </p:cNvPr>
          <p:cNvSpPr/>
          <p:nvPr/>
        </p:nvSpPr>
        <p:spPr>
          <a:xfrm rot="20721215">
            <a:off x="3037441" y="2863386"/>
            <a:ext cx="1870842" cy="399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6C455722-2338-4EC6-AED0-832477CA4416}"/>
              </a:ext>
            </a:extLst>
          </p:cNvPr>
          <p:cNvSpPr/>
          <p:nvPr/>
        </p:nvSpPr>
        <p:spPr>
          <a:xfrm rot="5400000">
            <a:off x="4568998" y="4324381"/>
            <a:ext cx="1870842" cy="39939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11" name="Arrow: Left 10">
            <a:extLst>
              <a:ext uri="{FF2B5EF4-FFF2-40B4-BE49-F238E27FC236}">
                <a16:creationId xmlns:a16="http://schemas.microsoft.com/office/drawing/2014/main" id="{207B8B92-5829-4443-8641-358A0568E8CA}"/>
              </a:ext>
            </a:extLst>
          </p:cNvPr>
          <p:cNvSpPr/>
          <p:nvPr/>
        </p:nvSpPr>
        <p:spPr>
          <a:xfrm rot="20721215">
            <a:off x="4568998" y="2816023"/>
            <a:ext cx="1870842" cy="399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3395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D9CD-5F86-4AB3-9A64-6463CE0367A2}"/>
              </a:ext>
            </a:extLst>
          </p:cNvPr>
          <p:cNvSpPr>
            <a:spLocks noGrp="1"/>
          </p:cNvSpPr>
          <p:nvPr>
            <p:ph type="title"/>
          </p:nvPr>
        </p:nvSpPr>
        <p:spPr/>
        <p:txBody>
          <a:bodyPr/>
          <a:lstStyle/>
          <a:p>
            <a:r>
              <a:rPr lang="en-US" i="1" dirty="0"/>
              <a:t>The Three Destinations of Standard Output</a:t>
            </a:r>
            <a:endParaRPr lang="en-US" dirty="0"/>
          </a:p>
        </p:txBody>
      </p:sp>
      <p:pic>
        <p:nvPicPr>
          <p:cNvPr id="4" name="Picture 3">
            <a:extLst>
              <a:ext uri="{FF2B5EF4-FFF2-40B4-BE49-F238E27FC236}">
                <a16:creationId xmlns:a16="http://schemas.microsoft.com/office/drawing/2014/main" id="{02AFA640-200B-42F0-8ADF-1D3F5882315B}"/>
              </a:ext>
            </a:extLst>
          </p:cNvPr>
          <p:cNvPicPr>
            <a:picLocks noChangeAspect="1"/>
          </p:cNvPicPr>
          <p:nvPr/>
        </p:nvPicPr>
        <p:blipFill rotWithShape="1">
          <a:blip r:embed="rId2"/>
          <a:srcRect l="1281" b="3320"/>
          <a:stretch/>
        </p:blipFill>
        <p:spPr>
          <a:xfrm>
            <a:off x="2387146" y="978115"/>
            <a:ext cx="6854685" cy="2221259"/>
          </a:xfrm>
          <a:prstGeom prst="rect">
            <a:avLst/>
          </a:prstGeom>
        </p:spPr>
      </p:pic>
      <p:grpSp>
        <p:nvGrpSpPr>
          <p:cNvPr id="6" name="Group 5">
            <a:extLst>
              <a:ext uri="{FF2B5EF4-FFF2-40B4-BE49-F238E27FC236}">
                <a16:creationId xmlns:a16="http://schemas.microsoft.com/office/drawing/2014/main" id="{696EE2EE-C6A9-4C10-B1D8-436EFC1AF14D}"/>
              </a:ext>
            </a:extLst>
          </p:cNvPr>
          <p:cNvGrpSpPr/>
          <p:nvPr/>
        </p:nvGrpSpPr>
        <p:grpSpPr>
          <a:xfrm>
            <a:off x="2387146" y="3212590"/>
            <a:ext cx="6882947" cy="3309118"/>
            <a:chOff x="2452914" y="3229303"/>
            <a:chExt cx="6850743" cy="3309118"/>
          </a:xfrm>
        </p:grpSpPr>
        <p:pic>
          <p:nvPicPr>
            <p:cNvPr id="5" name="Picture 4">
              <a:extLst>
                <a:ext uri="{FF2B5EF4-FFF2-40B4-BE49-F238E27FC236}">
                  <a16:creationId xmlns:a16="http://schemas.microsoft.com/office/drawing/2014/main" id="{A501B9F4-2F10-44E4-A693-A8EC8AA554A7}"/>
                </a:ext>
              </a:extLst>
            </p:cNvPr>
            <p:cNvPicPr>
              <a:picLocks noChangeAspect="1"/>
            </p:cNvPicPr>
            <p:nvPr/>
          </p:nvPicPr>
          <p:blipFill rotWithShape="1">
            <a:blip r:embed="rId3"/>
            <a:srcRect t="14888" r="10020" b="8861"/>
            <a:stretch/>
          </p:blipFill>
          <p:spPr>
            <a:xfrm>
              <a:off x="2452914" y="3255735"/>
              <a:ext cx="6850743" cy="3282686"/>
            </a:xfrm>
            <a:prstGeom prst="rect">
              <a:avLst/>
            </a:prstGeom>
          </p:spPr>
        </p:pic>
        <p:sp>
          <p:nvSpPr>
            <p:cNvPr id="7" name="Arrow: Left 6">
              <a:extLst>
                <a:ext uri="{FF2B5EF4-FFF2-40B4-BE49-F238E27FC236}">
                  <a16:creationId xmlns:a16="http://schemas.microsoft.com/office/drawing/2014/main" id="{D91FD809-3196-41B6-80F0-607FDB38C372}"/>
                </a:ext>
              </a:extLst>
            </p:cNvPr>
            <p:cNvSpPr/>
            <p:nvPr/>
          </p:nvSpPr>
          <p:spPr>
            <a:xfrm>
              <a:off x="5694166" y="3229303"/>
              <a:ext cx="3517681" cy="3993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To File</a:t>
              </a:r>
            </a:p>
          </p:txBody>
        </p:sp>
        <p:sp>
          <p:nvSpPr>
            <p:cNvPr id="8" name="Arrow: Left 7">
              <a:extLst>
                <a:ext uri="{FF2B5EF4-FFF2-40B4-BE49-F238E27FC236}">
                  <a16:creationId xmlns:a16="http://schemas.microsoft.com/office/drawing/2014/main" id="{8014A06F-BE58-40AF-AEA4-E386C18E178A}"/>
                </a:ext>
              </a:extLst>
            </p:cNvPr>
            <p:cNvSpPr/>
            <p:nvPr/>
          </p:nvSpPr>
          <p:spPr>
            <a:xfrm>
              <a:off x="5694165" y="4587969"/>
              <a:ext cx="3517681" cy="3993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To Screen</a:t>
              </a:r>
            </a:p>
          </p:txBody>
        </p:sp>
        <p:sp>
          <p:nvSpPr>
            <p:cNvPr id="9" name="Arrow: Left 8">
              <a:extLst>
                <a:ext uri="{FF2B5EF4-FFF2-40B4-BE49-F238E27FC236}">
                  <a16:creationId xmlns:a16="http://schemas.microsoft.com/office/drawing/2014/main" id="{1BC5F9E4-E4F0-42F3-9C5D-AAD303622D06}"/>
                </a:ext>
              </a:extLst>
            </p:cNvPr>
            <p:cNvSpPr/>
            <p:nvPr/>
          </p:nvSpPr>
          <p:spPr>
            <a:xfrm>
              <a:off x="5870450" y="6018965"/>
              <a:ext cx="3341397" cy="3993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To Pipe</a:t>
              </a:r>
            </a:p>
          </p:txBody>
        </p:sp>
      </p:grpSp>
    </p:spTree>
    <p:extLst>
      <p:ext uri="{BB962C8B-B14F-4D97-AF65-F5344CB8AC3E}">
        <p14:creationId xmlns:p14="http://schemas.microsoft.com/office/powerpoint/2010/main" val="4233012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7A01C0-5DEB-4E1B-A458-FD7F605F135B}"/>
              </a:ext>
            </a:extLst>
          </p:cNvPr>
          <p:cNvSpPr>
            <a:spLocks noGrp="1"/>
          </p:cNvSpPr>
          <p:nvPr>
            <p:ph type="title"/>
          </p:nvPr>
        </p:nvSpPr>
        <p:spPr/>
        <p:txBody>
          <a:bodyPr>
            <a:normAutofit/>
          </a:bodyPr>
          <a:lstStyle/>
          <a:p>
            <a:pPr algn="ctr"/>
            <a:r>
              <a:rPr lang="en-US" b="1" dirty="0"/>
              <a:t>Things to Know</a:t>
            </a:r>
          </a:p>
        </p:txBody>
      </p:sp>
      <p:sp>
        <p:nvSpPr>
          <p:cNvPr id="5" name="Content Placeholder 4">
            <a:extLst>
              <a:ext uri="{FF2B5EF4-FFF2-40B4-BE49-F238E27FC236}">
                <a16:creationId xmlns:a16="http://schemas.microsoft.com/office/drawing/2014/main" id="{94B401BA-2164-441F-B2A9-DCCD456B42B6}"/>
              </a:ext>
            </a:extLst>
          </p:cNvPr>
          <p:cNvSpPr>
            <a:spLocks noGrp="1"/>
          </p:cNvSpPr>
          <p:nvPr>
            <p:ph idx="1"/>
          </p:nvPr>
        </p:nvSpPr>
        <p:spPr/>
        <p:txBody>
          <a:bodyPr>
            <a:normAutofit/>
          </a:bodyPr>
          <a:lstStyle/>
          <a:p>
            <a:r>
              <a:rPr lang="en-US" sz="2800" dirty="0">
                <a:latin typeface="Century Gothic" panose="020B0502020202020204" pitchFamily="34" charset="0"/>
              </a:rPr>
              <a:t>In Unix and Linux, successful commands operate silently, e.g. they work and you get the prompt</a:t>
            </a:r>
          </a:p>
          <a:p>
            <a:r>
              <a:rPr lang="en-US" sz="2800" dirty="0">
                <a:latin typeface="Century Gothic" panose="020B0502020202020204" pitchFamily="34" charset="0"/>
              </a:rPr>
              <a:t>If they fail – you get an error.</a:t>
            </a:r>
          </a:p>
          <a:p>
            <a:r>
              <a:rPr lang="en-US" sz="2800" dirty="0">
                <a:latin typeface="Century Gothic" panose="020B0502020202020204" pitchFamily="34" charset="0"/>
              </a:rPr>
              <a:t>Some commands, like ‘tar’ (similar to zip) have a verbose argument</a:t>
            </a:r>
          </a:p>
        </p:txBody>
      </p:sp>
    </p:spTree>
    <p:extLst>
      <p:ext uri="{BB962C8B-B14F-4D97-AF65-F5344CB8AC3E}">
        <p14:creationId xmlns:p14="http://schemas.microsoft.com/office/powerpoint/2010/main" val="1941462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AD9C-D1F3-4F9B-8BB3-B2A74F37FEF1}"/>
              </a:ext>
            </a:extLst>
          </p:cNvPr>
          <p:cNvSpPr>
            <a:spLocks noGrp="1"/>
          </p:cNvSpPr>
          <p:nvPr>
            <p:ph type="title"/>
          </p:nvPr>
        </p:nvSpPr>
        <p:spPr/>
        <p:txBody>
          <a:bodyPr>
            <a:normAutofit/>
          </a:bodyPr>
          <a:lstStyle/>
          <a:p>
            <a:pPr algn="ctr"/>
            <a:r>
              <a:rPr lang="en-US" b="1" dirty="0">
                <a:latin typeface="Century Gothic" panose="020B0502020202020204" pitchFamily="34" charset="0"/>
              </a:rPr>
              <a:t>Setting Up Environment</a:t>
            </a:r>
          </a:p>
        </p:txBody>
      </p:sp>
      <p:sp>
        <p:nvSpPr>
          <p:cNvPr id="3" name="Content Placeholder 2">
            <a:extLst>
              <a:ext uri="{FF2B5EF4-FFF2-40B4-BE49-F238E27FC236}">
                <a16:creationId xmlns:a16="http://schemas.microsoft.com/office/drawing/2014/main" id="{558FF769-F625-496A-B255-5CCCA94AAB4A}"/>
              </a:ext>
            </a:extLst>
          </p:cNvPr>
          <p:cNvSpPr>
            <a:spLocks noGrp="1"/>
          </p:cNvSpPr>
          <p:nvPr>
            <p:ph idx="1"/>
          </p:nvPr>
        </p:nvSpPr>
        <p:spPr/>
        <p:txBody>
          <a:bodyPr/>
          <a:lstStyle/>
          <a:p>
            <a:r>
              <a:rPr lang="en-US" sz="3200" dirty="0">
                <a:latin typeface="Century Gothic" panose="020B0502020202020204" pitchFamily="34" charset="0"/>
              </a:rPr>
              <a:t>First, we’re going to customize your prompt and setup any aliases that will make life easier for you</a:t>
            </a:r>
          </a:p>
          <a:p>
            <a:pPr lvl="1"/>
            <a:r>
              <a:rPr lang="en-US" sz="2400" dirty="0">
                <a:latin typeface="Century Gothic" panose="020B0502020202020204" pitchFamily="34" charset="0"/>
              </a:rPr>
              <a:t>The first step is to make a copy (backup) of the .bashrc file</a:t>
            </a:r>
          </a:p>
          <a:p>
            <a:pPr lvl="2"/>
            <a:r>
              <a:rPr lang="en-US" sz="2000" b="1" dirty="0">
                <a:latin typeface="Century Gothic" panose="020B0502020202020204" pitchFamily="34" charset="0"/>
              </a:rPr>
              <a:t>‘</a:t>
            </a:r>
            <a:r>
              <a:rPr lang="en-US" sz="2000" b="1" dirty="0">
                <a:solidFill>
                  <a:srgbClr val="0070C0"/>
                </a:solidFill>
                <a:latin typeface="Century Gothic" panose="020B0502020202020204" pitchFamily="34" charset="0"/>
              </a:rPr>
              <a:t>cp .bashrc .</a:t>
            </a:r>
            <a:r>
              <a:rPr lang="en-US" sz="2000" b="1" dirty="0" err="1">
                <a:solidFill>
                  <a:srgbClr val="0070C0"/>
                </a:solidFill>
                <a:latin typeface="Century Gothic" panose="020B0502020202020204" pitchFamily="34" charset="0"/>
              </a:rPr>
              <a:t>bashrc.old</a:t>
            </a:r>
            <a:r>
              <a:rPr lang="en-US" sz="2000" b="1" dirty="0">
                <a:latin typeface="Century Gothic" panose="020B0502020202020204" pitchFamily="34" charset="0"/>
              </a:rPr>
              <a:t>’</a:t>
            </a:r>
          </a:p>
          <a:p>
            <a:pPr lvl="1"/>
            <a:r>
              <a:rPr lang="en-US" sz="2400" dirty="0">
                <a:latin typeface="Century Gothic" panose="020B0502020202020204" pitchFamily="34" charset="0"/>
              </a:rPr>
              <a:t>Then we’re going to run the vi editor on .bashrc</a:t>
            </a:r>
          </a:p>
          <a:p>
            <a:pPr lvl="2"/>
            <a:r>
              <a:rPr lang="en-US" sz="2400" b="1" dirty="0">
                <a:latin typeface="Century Gothic" panose="020B0502020202020204" pitchFamily="34" charset="0"/>
              </a:rPr>
              <a:t>‘</a:t>
            </a:r>
            <a:r>
              <a:rPr lang="en-US" sz="2400" b="1" dirty="0">
                <a:solidFill>
                  <a:srgbClr val="0070C0"/>
                </a:solidFill>
                <a:latin typeface="Century Gothic" panose="020B0502020202020204" pitchFamily="34" charset="0"/>
              </a:rPr>
              <a:t>vi .bashrc</a:t>
            </a:r>
            <a:r>
              <a:rPr lang="en-US" sz="2400" b="1" dirty="0">
                <a:latin typeface="Century Gothic" panose="020B0502020202020204" pitchFamily="34" charset="0"/>
              </a:rPr>
              <a:t>’</a:t>
            </a:r>
            <a:endParaRPr lang="en-US" sz="2400" dirty="0">
              <a:latin typeface="Century Gothic" panose="020B0502020202020204" pitchFamily="34" charset="0"/>
            </a:endParaRPr>
          </a:p>
          <a:p>
            <a:pPr marL="457200" lvl="1" indent="0">
              <a:buNone/>
            </a:pPr>
            <a:endParaRPr lang="en-US" sz="2000" b="1" dirty="0">
              <a:latin typeface="Century Gothic" panose="020B0502020202020204" pitchFamily="34" charset="0"/>
            </a:endParaRPr>
          </a:p>
        </p:txBody>
      </p:sp>
    </p:spTree>
    <p:extLst>
      <p:ext uri="{BB962C8B-B14F-4D97-AF65-F5344CB8AC3E}">
        <p14:creationId xmlns:p14="http://schemas.microsoft.com/office/powerpoint/2010/main" val="2394732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CA4B-1F2A-4681-905D-8838A9E14CF6}"/>
              </a:ext>
            </a:extLst>
          </p:cNvPr>
          <p:cNvSpPr>
            <a:spLocks noGrp="1"/>
          </p:cNvSpPr>
          <p:nvPr>
            <p:ph type="title"/>
          </p:nvPr>
        </p:nvSpPr>
        <p:spPr>
          <a:xfrm>
            <a:off x="677334" y="609600"/>
            <a:ext cx="11144552" cy="720436"/>
          </a:xfrm>
        </p:spPr>
        <p:txBody>
          <a:bodyPr>
            <a:noAutofit/>
          </a:bodyPr>
          <a:lstStyle/>
          <a:p>
            <a:pPr algn="ctr"/>
            <a:r>
              <a:rPr lang="en-US" sz="5400" b="1" dirty="0">
                <a:latin typeface="Century Gothic" panose="020B0502020202020204" pitchFamily="34" charset="0"/>
              </a:rPr>
              <a:t>.bashrc </a:t>
            </a:r>
            <a:r>
              <a:rPr lang="en-US" sz="5400" dirty="0">
                <a:latin typeface="Century Gothic" panose="020B0502020202020204" pitchFamily="34" charset="0"/>
              </a:rPr>
              <a:t>file</a:t>
            </a:r>
          </a:p>
        </p:txBody>
      </p:sp>
      <p:pic>
        <p:nvPicPr>
          <p:cNvPr id="8" name="Picture 7">
            <a:extLst>
              <a:ext uri="{FF2B5EF4-FFF2-40B4-BE49-F238E27FC236}">
                <a16:creationId xmlns:a16="http://schemas.microsoft.com/office/drawing/2014/main" id="{228A8AD0-BC8A-430E-BA92-8FD73C075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62" y="2540008"/>
            <a:ext cx="5258889" cy="3580520"/>
          </a:xfrm>
          <a:prstGeom prst="rect">
            <a:avLst/>
          </a:prstGeom>
        </p:spPr>
      </p:pic>
      <p:sp>
        <p:nvSpPr>
          <p:cNvPr id="9" name="TextBox 8">
            <a:extLst>
              <a:ext uri="{FF2B5EF4-FFF2-40B4-BE49-F238E27FC236}">
                <a16:creationId xmlns:a16="http://schemas.microsoft.com/office/drawing/2014/main" id="{0C0D83EA-5C5A-4C21-A8F5-14F653646472}"/>
              </a:ext>
            </a:extLst>
          </p:cNvPr>
          <p:cNvSpPr txBox="1"/>
          <p:nvPr/>
        </p:nvSpPr>
        <p:spPr>
          <a:xfrm>
            <a:off x="399262" y="1955290"/>
            <a:ext cx="3948042" cy="523220"/>
          </a:xfrm>
          <a:prstGeom prst="rect">
            <a:avLst/>
          </a:prstGeom>
          <a:noFill/>
        </p:spPr>
        <p:txBody>
          <a:bodyPr wrap="square" rtlCol="0">
            <a:spAutoFit/>
          </a:bodyPr>
          <a:lstStyle/>
          <a:p>
            <a:r>
              <a:rPr lang="en-US" sz="2800" dirty="0">
                <a:latin typeface="Century Gothic" panose="020B0502020202020204" pitchFamily="34" charset="0"/>
              </a:rPr>
              <a:t>Some of my aliases</a:t>
            </a:r>
          </a:p>
        </p:txBody>
      </p:sp>
      <p:pic>
        <p:nvPicPr>
          <p:cNvPr id="11" name="Picture 10">
            <a:extLst>
              <a:ext uri="{FF2B5EF4-FFF2-40B4-BE49-F238E27FC236}">
                <a16:creationId xmlns:a16="http://schemas.microsoft.com/office/drawing/2014/main" id="{5E1D2B05-B82B-4AFF-A81D-4AAF6FCBB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40008"/>
            <a:ext cx="5418666" cy="1354667"/>
          </a:xfrm>
          <a:prstGeom prst="rect">
            <a:avLst/>
          </a:prstGeom>
        </p:spPr>
      </p:pic>
      <p:sp>
        <p:nvSpPr>
          <p:cNvPr id="12" name="TextBox 11">
            <a:extLst>
              <a:ext uri="{FF2B5EF4-FFF2-40B4-BE49-F238E27FC236}">
                <a16:creationId xmlns:a16="http://schemas.microsoft.com/office/drawing/2014/main" id="{7B158D35-89F1-4C37-B94F-5D94B94F3CA1}"/>
              </a:ext>
            </a:extLst>
          </p:cNvPr>
          <p:cNvSpPr txBox="1"/>
          <p:nvPr/>
        </p:nvSpPr>
        <p:spPr>
          <a:xfrm>
            <a:off x="6095999" y="1647513"/>
            <a:ext cx="5418665" cy="830997"/>
          </a:xfrm>
          <a:prstGeom prst="rect">
            <a:avLst/>
          </a:prstGeom>
          <a:noFill/>
        </p:spPr>
        <p:txBody>
          <a:bodyPr wrap="square" rtlCol="0">
            <a:spAutoFit/>
          </a:bodyPr>
          <a:lstStyle/>
          <a:p>
            <a:r>
              <a:rPr lang="en-US" sz="2400" b="1" dirty="0">
                <a:latin typeface="Century Gothic" panose="020B0502020202020204" pitchFamily="34" charset="0"/>
              </a:rPr>
              <a:t>Prompt Strings – </a:t>
            </a:r>
            <a:r>
              <a:rPr lang="en-US" sz="2400" dirty="0">
                <a:latin typeface="Century Gothic" panose="020B0502020202020204" pitchFamily="34" charset="0"/>
              </a:rPr>
              <a:t>there are four but PS3 &amp; 4 are for the Korn shell.</a:t>
            </a:r>
          </a:p>
        </p:txBody>
      </p:sp>
      <p:sp>
        <p:nvSpPr>
          <p:cNvPr id="13" name="TextBox 12">
            <a:extLst>
              <a:ext uri="{FF2B5EF4-FFF2-40B4-BE49-F238E27FC236}">
                <a16:creationId xmlns:a16="http://schemas.microsoft.com/office/drawing/2014/main" id="{75256EB5-E95A-43F2-BC26-38E97D603AF5}"/>
              </a:ext>
            </a:extLst>
          </p:cNvPr>
          <p:cNvSpPr txBox="1"/>
          <p:nvPr/>
        </p:nvSpPr>
        <p:spPr>
          <a:xfrm>
            <a:off x="6096000" y="3894675"/>
            <a:ext cx="5856514" cy="2677656"/>
          </a:xfrm>
          <a:prstGeom prst="rect">
            <a:avLst/>
          </a:prstGeom>
          <a:noFill/>
        </p:spPr>
        <p:txBody>
          <a:bodyPr wrap="square" rtlCol="0">
            <a:spAutoFit/>
          </a:bodyPr>
          <a:lstStyle/>
          <a:p>
            <a:r>
              <a:rPr lang="en-US" sz="2400" b="1" dirty="0">
                <a:latin typeface="Century Gothic" panose="020B0502020202020204" pitchFamily="34" charset="0"/>
              </a:rPr>
              <a:t>PS1 </a:t>
            </a:r>
            <a:r>
              <a:rPr lang="en-US" sz="2400" dirty="0">
                <a:latin typeface="Century Gothic" panose="020B0502020202020204" pitchFamily="34" charset="0"/>
              </a:rPr>
              <a:t>is used for a custom shell prompt</a:t>
            </a:r>
            <a:endParaRPr lang="en-US" sz="2400" b="1" dirty="0">
              <a:latin typeface="Century Gothic" panose="020B0502020202020204" pitchFamily="34" charset="0"/>
            </a:endParaRPr>
          </a:p>
          <a:p>
            <a:r>
              <a:rPr lang="en-US" sz="2400" b="1" dirty="0">
                <a:latin typeface="Century Gothic" panose="020B0502020202020204" pitchFamily="34" charset="0"/>
              </a:rPr>
              <a:t>PS2 </a:t>
            </a:r>
            <a:r>
              <a:rPr lang="en-US" sz="2400" dirty="0">
                <a:latin typeface="Century Gothic" panose="020B0502020202020204" pitchFamily="34" charset="0"/>
              </a:rPr>
              <a:t>is used continuation, e.g. when you issue an incomplete command, the shell will go to the next line and wait for you to complete the command.  There usually is nothing but you can add a custom prompt.</a:t>
            </a:r>
          </a:p>
        </p:txBody>
      </p:sp>
    </p:spTree>
    <p:extLst>
      <p:ext uri="{BB962C8B-B14F-4D97-AF65-F5344CB8AC3E}">
        <p14:creationId xmlns:p14="http://schemas.microsoft.com/office/powerpoint/2010/main" val="272871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851A1F8E-00C0-493D-AAC5-D8DBE50A245C}"/>
              </a:ext>
            </a:extLst>
          </p:cNvPr>
          <p:cNvSpPr>
            <a:spLocks noGrp="1" noChangeArrowheads="1"/>
          </p:cNvSpPr>
          <p:nvPr>
            <p:ph type="title" idx="4294967295"/>
          </p:nvPr>
        </p:nvSpPr>
        <p:spPr>
          <a:xfrm>
            <a:off x="838200" y="365125"/>
            <a:ext cx="10515600" cy="74291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dirty="0"/>
              <a:t>Commonly Used vi Commands (3)</a:t>
            </a:r>
          </a:p>
        </p:txBody>
      </p:sp>
      <p:graphicFrame>
        <p:nvGraphicFramePr>
          <p:cNvPr id="4" name="Table 3">
            <a:extLst>
              <a:ext uri="{FF2B5EF4-FFF2-40B4-BE49-F238E27FC236}">
                <a16:creationId xmlns:a16="http://schemas.microsoft.com/office/drawing/2014/main" id="{C1D656C0-63A3-4FE0-BFEE-E3FEFB9C4D98}"/>
              </a:ext>
            </a:extLst>
          </p:cNvPr>
          <p:cNvGraphicFramePr>
            <a:graphicFrameLocks noGrp="1"/>
          </p:cNvGraphicFramePr>
          <p:nvPr/>
        </p:nvGraphicFramePr>
        <p:xfrm>
          <a:off x="2259437" y="1087395"/>
          <a:ext cx="7673125" cy="5373077"/>
        </p:xfrm>
        <a:graphic>
          <a:graphicData uri="http://schemas.openxmlformats.org/drawingml/2006/table">
            <a:tbl>
              <a:tblPr firstRow="1" bandRow="1">
                <a:tableStyleId>{5C22544A-7EE6-4342-B048-85BDC9FD1C3A}</a:tableStyleId>
              </a:tblPr>
              <a:tblGrid>
                <a:gridCol w="2004690">
                  <a:extLst>
                    <a:ext uri="{9D8B030D-6E8A-4147-A177-3AD203B41FA5}">
                      <a16:colId xmlns:a16="http://schemas.microsoft.com/office/drawing/2014/main" val="20000"/>
                    </a:ext>
                  </a:extLst>
                </a:gridCol>
                <a:gridCol w="5668435">
                  <a:extLst>
                    <a:ext uri="{9D8B030D-6E8A-4147-A177-3AD203B41FA5}">
                      <a16:colId xmlns:a16="http://schemas.microsoft.com/office/drawing/2014/main" val="20001"/>
                    </a:ext>
                  </a:extLst>
                </a:gridCol>
              </a:tblGrid>
              <a:tr h="296562">
                <a:tc>
                  <a:txBody>
                    <a:bodyPr/>
                    <a:lstStyle/>
                    <a:p>
                      <a:pPr algn="ctr"/>
                      <a:r>
                        <a:rPr lang="en-US" sz="1600" dirty="0"/>
                        <a:t>Command</a:t>
                      </a:r>
                    </a:p>
                  </a:txBody>
                  <a:tcPr marL="82953" marR="82953" marT="41476" marB="41476"/>
                </a:tc>
                <a:tc>
                  <a:txBody>
                    <a:bodyPr/>
                    <a:lstStyle/>
                    <a:p>
                      <a:pPr algn="ctr"/>
                      <a:r>
                        <a:rPr lang="en-US" sz="1600" dirty="0"/>
                        <a:t>Does the Following</a:t>
                      </a:r>
                    </a:p>
                  </a:txBody>
                  <a:tcPr marL="82953" marR="82953" marT="41476" marB="41476"/>
                </a:tc>
                <a:extLst>
                  <a:ext uri="{0D108BD9-81ED-4DB2-BD59-A6C34878D82A}">
                    <a16:rowId xmlns:a16="http://schemas.microsoft.com/office/drawing/2014/main" val="10000"/>
                  </a:ext>
                </a:extLst>
              </a:tr>
              <a:tr h="336419">
                <a:tc>
                  <a:txBody>
                    <a:bodyPr/>
                    <a:lstStyle/>
                    <a:p>
                      <a:pPr algn="ctr"/>
                      <a:r>
                        <a:rPr lang="en-US" sz="1600" b="1" dirty="0">
                          <a:solidFill>
                            <a:srgbClr val="FF0000"/>
                          </a:solidFill>
                        </a:rPr>
                        <a:t>Colon Commands</a:t>
                      </a:r>
                    </a:p>
                  </a:txBody>
                  <a:tcPr marL="82953" marR="82953" marT="41476" marB="41476"/>
                </a:tc>
                <a:tc>
                  <a:txBody>
                    <a:bodyPr/>
                    <a:lstStyle/>
                    <a:p>
                      <a:endParaRPr lang="en-US" sz="1600" dirty="0"/>
                    </a:p>
                  </a:txBody>
                  <a:tcPr marL="82953" marR="82953" marT="41476" marB="41476"/>
                </a:tc>
                <a:extLst>
                  <a:ext uri="{0D108BD9-81ED-4DB2-BD59-A6C34878D82A}">
                    <a16:rowId xmlns:a16="http://schemas.microsoft.com/office/drawing/2014/main" val="10001"/>
                  </a:ext>
                </a:extLst>
              </a:tr>
              <a:tr h="336419">
                <a:tc>
                  <a:txBody>
                    <a:bodyPr/>
                    <a:lstStyle/>
                    <a:p>
                      <a:r>
                        <a:rPr lang="en-US" sz="1600" dirty="0"/>
                        <a:t>:!</a:t>
                      </a:r>
                      <a:r>
                        <a:rPr lang="en-US" sz="1600" baseline="0" dirty="0"/>
                        <a:t> command</a:t>
                      </a:r>
                      <a:endParaRPr lang="en-US" sz="1600" dirty="0"/>
                    </a:p>
                  </a:txBody>
                  <a:tcPr marL="82953" marR="82953" marT="41476" marB="41476"/>
                </a:tc>
                <a:tc>
                  <a:txBody>
                    <a:bodyPr/>
                    <a:lstStyle/>
                    <a:p>
                      <a:r>
                        <a:rPr lang="en-US" sz="1600" dirty="0"/>
                        <a:t>Executes a shell command</a:t>
                      </a:r>
                    </a:p>
                  </a:txBody>
                  <a:tcPr marL="82953" marR="82953" marT="41476" marB="41476"/>
                </a:tc>
                <a:extLst>
                  <a:ext uri="{0D108BD9-81ED-4DB2-BD59-A6C34878D82A}">
                    <a16:rowId xmlns:a16="http://schemas.microsoft.com/office/drawing/2014/main" val="10002"/>
                  </a:ext>
                </a:extLst>
              </a:tr>
              <a:tr h="336419">
                <a:tc>
                  <a:txBody>
                    <a:bodyPr/>
                    <a:lstStyle/>
                    <a:p>
                      <a:r>
                        <a:rPr lang="en-US" sz="1600" dirty="0"/>
                        <a:t>:q</a:t>
                      </a:r>
                    </a:p>
                  </a:txBody>
                  <a:tcPr marL="82953" marR="82953" marT="41476" marB="41476"/>
                </a:tc>
                <a:tc>
                  <a:txBody>
                    <a:bodyPr/>
                    <a:lstStyle/>
                    <a:p>
                      <a:r>
                        <a:rPr lang="en-US" sz="1600" dirty="0"/>
                        <a:t>Quits the editor</a:t>
                      </a:r>
                    </a:p>
                  </a:txBody>
                  <a:tcPr marL="82953" marR="82953" marT="41476" marB="41476"/>
                </a:tc>
                <a:extLst>
                  <a:ext uri="{0D108BD9-81ED-4DB2-BD59-A6C34878D82A}">
                    <a16:rowId xmlns:a16="http://schemas.microsoft.com/office/drawing/2014/main" val="10003"/>
                  </a:ext>
                </a:extLst>
              </a:tr>
              <a:tr h="336419">
                <a:tc>
                  <a:txBody>
                    <a:bodyPr/>
                    <a:lstStyle/>
                    <a:p>
                      <a:r>
                        <a:rPr lang="en-US" sz="1600" dirty="0"/>
                        <a:t>:q!</a:t>
                      </a:r>
                    </a:p>
                  </a:txBody>
                  <a:tcPr marL="82953" marR="82953" marT="41476" marB="41476"/>
                </a:tc>
                <a:tc>
                  <a:txBody>
                    <a:bodyPr/>
                    <a:lstStyle/>
                    <a:p>
                      <a:r>
                        <a:rPr lang="en-US" sz="1600" dirty="0"/>
                        <a:t>Quits without saving changes</a:t>
                      </a:r>
                    </a:p>
                  </a:txBody>
                  <a:tcPr marL="82953" marR="82953" marT="41476" marB="41476"/>
                </a:tc>
                <a:extLst>
                  <a:ext uri="{0D108BD9-81ED-4DB2-BD59-A6C34878D82A}">
                    <a16:rowId xmlns:a16="http://schemas.microsoft.com/office/drawing/2014/main" val="10004"/>
                  </a:ext>
                </a:extLst>
              </a:tr>
              <a:tr h="336419">
                <a:tc>
                  <a:txBody>
                    <a:bodyPr/>
                    <a:lstStyle/>
                    <a:p>
                      <a:r>
                        <a:rPr lang="en-US" sz="1600" dirty="0"/>
                        <a:t>:r filename</a:t>
                      </a:r>
                    </a:p>
                  </a:txBody>
                  <a:tcPr marL="82953" marR="82953" marT="41476" marB="41476"/>
                </a:tc>
                <a:tc>
                  <a:txBody>
                    <a:bodyPr/>
                    <a:lstStyle/>
                    <a:p>
                      <a:r>
                        <a:rPr lang="en-US" sz="1600" baseline="0" dirty="0"/>
                        <a:t>Reads the file and inserts it after the current line</a:t>
                      </a:r>
                    </a:p>
                  </a:txBody>
                  <a:tcPr marL="82953" marR="82953" marT="41476" marB="41476"/>
                </a:tc>
                <a:extLst>
                  <a:ext uri="{0D108BD9-81ED-4DB2-BD59-A6C34878D82A}">
                    <a16:rowId xmlns:a16="http://schemas.microsoft.com/office/drawing/2014/main" val="10005"/>
                  </a:ext>
                </a:extLst>
              </a:tr>
              <a:tr h="336419">
                <a:tc>
                  <a:txBody>
                    <a:bodyPr/>
                    <a:lstStyle/>
                    <a:p>
                      <a:r>
                        <a:rPr lang="en-US" sz="1600" dirty="0"/>
                        <a:t>:w filename</a:t>
                      </a:r>
                    </a:p>
                  </a:txBody>
                  <a:tcPr marL="82953" marR="82953" marT="41476" marB="41476"/>
                </a:tc>
                <a:tc>
                  <a:txBody>
                    <a:bodyPr/>
                    <a:lstStyle/>
                    <a:p>
                      <a:r>
                        <a:rPr lang="en-US" sz="1600" baseline="0" dirty="0"/>
                        <a:t>Writes a buffer to the file</a:t>
                      </a:r>
                    </a:p>
                  </a:txBody>
                  <a:tcPr marL="82953" marR="82953" marT="41476" marB="41476"/>
                </a:tc>
                <a:extLst>
                  <a:ext uri="{0D108BD9-81ED-4DB2-BD59-A6C34878D82A}">
                    <a16:rowId xmlns:a16="http://schemas.microsoft.com/office/drawing/2014/main" val="10006"/>
                  </a:ext>
                </a:extLst>
              </a:tr>
              <a:tr h="336419">
                <a:tc>
                  <a:txBody>
                    <a:bodyPr/>
                    <a:lstStyle/>
                    <a:p>
                      <a:r>
                        <a:rPr lang="en-US" sz="1600" dirty="0"/>
                        <a:t>:</a:t>
                      </a:r>
                      <a:r>
                        <a:rPr lang="en-US" sz="1600" dirty="0" err="1"/>
                        <a:t>wq</a:t>
                      </a:r>
                      <a:endParaRPr lang="en-US" sz="1600" dirty="0"/>
                    </a:p>
                  </a:txBody>
                  <a:tcPr marL="82953" marR="82953" marT="41476" marB="41476"/>
                </a:tc>
                <a:tc>
                  <a:txBody>
                    <a:bodyPr/>
                    <a:lstStyle/>
                    <a:p>
                      <a:r>
                        <a:rPr lang="en-US" sz="1600" baseline="0" dirty="0"/>
                        <a:t>Saves changes and exits</a:t>
                      </a:r>
                    </a:p>
                  </a:txBody>
                  <a:tcPr marL="82953" marR="82953" marT="41476" marB="41476"/>
                </a:tc>
                <a:extLst>
                  <a:ext uri="{0D108BD9-81ED-4DB2-BD59-A6C34878D82A}">
                    <a16:rowId xmlns:a16="http://schemas.microsoft.com/office/drawing/2014/main" val="10007"/>
                  </a:ext>
                </a:extLst>
              </a:tr>
              <a:tr h="336419">
                <a:tc>
                  <a:txBody>
                    <a:bodyPr/>
                    <a:lstStyle/>
                    <a:p>
                      <a:pPr algn="ctr"/>
                      <a:r>
                        <a:rPr lang="en-US" sz="1600" b="1" dirty="0">
                          <a:solidFill>
                            <a:srgbClr val="FF0000"/>
                          </a:solidFill>
                        </a:rPr>
                        <a:t>Search Text</a:t>
                      </a:r>
                    </a:p>
                  </a:txBody>
                  <a:tcPr marL="82953" marR="82953" marT="41476" marB="41476"/>
                </a:tc>
                <a:tc>
                  <a:txBody>
                    <a:bodyPr/>
                    <a:lstStyle/>
                    <a:p>
                      <a:endParaRPr lang="en-US" sz="1600" baseline="0" dirty="0"/>
                    </a:p>
                  </a:txBody>
                  <a:tcPr marL="82953" marR="82953" marT="41476" marB="41476"/>
                </a:tc>
                <a:extLst>
                  <a:ext uri="{0D108BD9-81ED-4DB2-BD59-A6C34878D82A}">
                    <a16:rowId xmlns:a16="http://schemas.microsoft.com/office/drawing/2014/main" val="10008"/>
                  </a:ext>
                </a:extLst>
              </a:tr>
              <a:tr h="336419">
                <a:tc>
                  <a:txBody>
                    <a:bodyPr/>
                    <a:lstStyle/>
                    <a:p>
                      <a:r>
                        <a:rPr lang="en-US" sz="1600" dirty="0"/>
                        <a:t>/string</a:t>
                      </a:r>
                    </a:p>
                  </a:txBody>
                  <a:tcPr marL="82953" marR="82953" marT="41476" marB="41476"/>
                </a:tc>
                <a:tc>
                  <a:txBody>
                    <a:bodyPr/>
                    <a:lstStyle/>
                    <a:p>
                      <a:r>
                        <a:rPr lang="en-US" sz="1600" baseline="0" dirty="0"/>
                        <a:t>Searches forward for a string</a:t>
                      </a:r>
                    </a:p>
                  </a:txBody>
                  <a:tcPr marL="82953" marR="82953" marT="41476" marB="41476"/>
                </a:tc>
                <a:extLst>
                  <a:ext uri="{0D108BD9-81ED-4DB2-BD59-A6C34878D82A}">
                    <a16:rowId xmlns:a16="http://schemas.microsoft.com/office/drawing/2014/main" val="10009"/>
                  </a:ext>
                </a:extLst>
              </a:tr>
              <a:tr h="336419">
                <a:tc>
                  <a:txBody>
                    <a:bodyPr/>
                    <a:lstStyle/>
                    <a:p>
                      <a:r>
                        <a:rPr lang="en-US" sz="1600" dirty="0"/>
                        <a:t>?string</a:t>
                      </a:r>
                    </a:p>
                  </a:txBody>
                  <a:tcPr marL="82953" marR="82953" marT="41476" marB="41476"/>
                </a:tc>
                <a:tc>
                  <a:txBody>
                    <a:bodyPr/>
                    <a:lstStyle/>
                    <a:p>
                      <a:r>
                        <a:rPr lang="en-US" sz="1600" baseline="0" dirty="0"/>
                        <a:t>Searches backward for a string</a:t>
                      </a:r>
                    </a:p>
                  </a:txBody>
                  <a:tcPr marL="82953" marR="82953" marT="41476" marB="41476"/>
                </a:tc>
                <a:extLst>
                  <a:ext uri="{0D108BD9-81ED-4DB2-BD59-A6C34878D82A}">
                    <a16:rowId xmlns:a16="http://schemas.microsoft.com/office/drawing/2014/main" val="10010"/>
                  </a:ext>
                </a:extLst>
              </a:tr>
              <a:tr h="336419">
                <a:tc>
                  <a:txBody>
                    <a:bodyPr/>
                    <a:lstStyle/>
                    <a:p>
                      <a:pPr algn="ctr"/>
                      <a:r>
                        <a:rPr lang="en-US" sz="1600" b="1" dirty="0">
                          <a:solidFill>
                            <a:srgbClr val="FF0000"/>
                          </a:solidFill>
                        </a:rPr>
                        <a:t>Miscellaneous</a:t>
                      </a:r>
                    </a:p>
                  </a:txBody>
                  <a:tcPr marL="82953" marR="82953" marT="41476" marB="41476"/>
                </a:tc>
                <a:tc>
                  <a:txBody>
                    <a:bodyPr/>
                    <a:lstStyle/>
                    <a:p>
                      <a:endParaRPr lang="en-US" sz="1600" baseline="0" dirty="0"/>
                    </a:p>
                  </a:txBody>
                  <a:tcPr marL="82953" marR="82953" marT="41476" marB="41476"/>
                </a:tc>
                <a:extLst>
                  <a:ext uri="{0D108BD9-81ED-4DB2-BD59-A6C34878D82A}">
                    <a16:rowId xmlns:a16="http://schemas.microsoft.com/office/drawing/2014/main" val="10011"/>
                  </a:ext>
                </a:extLst>
              </a:tr>
              <a:tr h="336419">
                <a:tc>
                  <a:txBody>
                    <a:bodyPr/>
                    <a:lstStyle/>
                    <a:p>
                      <a:r>
                        <a:rPr lang="en-US" sz="1600" dirty="0"/>
                        <a:t>u</a:t>
                      </a:r>
                    </a:p>
                  </a:txBody>
                  <a:tcPr marL="82953" marR="82953" marT="41476" marB="41476"/>
                </a:tc>
                <a:tc>
                  <a:txBody>
                    <a:bodyPr/>
                    <a:lstStyle/>
                    <a:p>
                      <a:r>
                        <a:rPr lang="en-US" sz="1600" baseline="0" dirty="0"/>
                        <a:t>Undoes the last command</a:t>
                      </a:r>
                    </a:p>
                  </a:txBody>
                  <a:tcPr marL="82953" marR="82953" marT="41476" marB="41476"/>
                </a:tc>
                <a:extLst>
                  <a:ext uri="{0D108BD9-81ED-4DB2-BD59-A6C34878D82A}">
                    <a16:rowId xmlns:a16="http://schemas.microsoft.com/office/drawing/2014/main" val="10012"/>
                  </a:ext>
                </a:extLst>
              </a:tr>
              <a:tr h="336419">
                <a:tc>
                  <a:txBody>
                    <a:bodyPr/>
                    <a:lstStyle/>
                    <a:p>
                      <a:r>
                        <a:rPr lang="en-US" sz="1600" dirty="0"/>
                        <a:t>U</a:t>
                      </a:r>
                    </a:p>
                  </a:txBody>
                  <a:tcPr marL="82953" marR="82953" marT="41476" marB="41476"/>
                </a:tc>
                <a:tc>
                  <a:txBody>
                    <a:bodyPr/>
                    <a:lstStyle/>
                    <a:p>
                      <a:r>
                        <a:rPr lang="en-US" sz="1600" baseline="0" dirty="0"/>
                        <a:t>Undoes recent changes to the current line</a:t>
                      </a:r>
                    </a:p>
                  </a:txBody>
                  <a:tcPr marL="82953" marR="82953" marT="41476" marB="41476"/>
                </a:tc>
                <a:extLst>
                  <a:ext uri="{0D108BD9-81ED-4DB2-BD59-A6C34878D82A}">
                    <a16:rowId xmlns:a16="http://schemas.microsoft.com/office/drawing/2014/main" val="10013"/>
                  </a:ext>
                </a:extLst>
              </a:tr>
              <a:tr h="336419">
                <a:tc>
                  <a:txBody>
                    <a:bodyPr/>
                    <a:lstStyle/>
                    <a:p>
                      <a:r>
                        <a:rPr lang="en-US" sz="1600" dirty="0"/>
                        <a:t>ESC</a:t>
                      </a:r>
                    </a:p>
                  </a:txBody>
                  <a:tcPr marL="82953" marR="82953" marT="41476" marB="41476"/>
                </a:tc>
                <a:tc>
                  <a:txBody>
                    <a:bodyPr/>
                    <a:lstStyle/>
                    <a:p>
                      <a:r>
                        <a:rPr lang="en-US" sz="1600" baseline="0" dirty="0"/>
                        <a:t>Ends input mode and re-enters visual command mode</a:t>
                      </a:r>
                    </a:p>
                  </a:txBody>
                  <a:tcPr marL="82953" marR="82953" marT="41476" marB="41476"/>
                </a:tc>
                <a:extLst>
                  <a:ext uri="{0D108BD9-81ED-4DB2-BD59-A6C34878D82A}">
                    <a16:rowId xmlns:a16="http://schemas.microsoft.com/office/drawing/2014/main" val="10014"/>
                  </a:ext>
                </a:extLst>
              </a:tr>
              <a:tr h="336419">
                <a:tc>
                  <a:txBody>
                    <a:bodyPr/>
                    <a:lstStyle/>
                    <a:p>
                      <a:r>
                        <a:rPr lang="en-US" sz="1600" dirty="0"/>
                        <a:t>G</a:t>
                      </a:r>
                    </a:p>
                  </a:txBody>
                  <a:tcPr marL="82953" marR="82953" marT="41476" marB="41476"/>
                </a:tc>
                <a:tc>
                  <a:txBody>
                    <a:bodyPr/>
                    <a:lstStyle/>
                    <a:p>
                      <a:r>
                        <a:rPr lang="en-US" sz="1600" baseline="0" dirty="0"/>
                        <a:t>Go to the end of the file</a:t>
                      </a:r>
                    </a:p>
                  </a:txBody>
                  <a:tcPr marL="82953" marR="82953" marT="41476" marB="41476"/>
                </a:tc>
                <a:extLst>
                  <a:ext uri="{0D108BD9-81ED-4DB2-BD59-A6C34878D82A}">
                    <a16:rowId xmlns:a16="http://schemas.microsoft.com/office/drawing/2014/main" val="2812029517"/>
                  </a:ext>
                </a:extLst>
              </a:tr>
            </a:tbl>
          </a:graphicData>
        </a:graphic>
      </p:graphicFrame>
    </p:spTree>
    <p:extLst>
      <p:ext uri="{BB962C8B-B14F-4D97-AF65-F5344CB8AC3E}">
        <p14:creationId xmlns:p14="http://schemas.microsoft.com/office/powerpoint/2010/main" val="27260033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ny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BFB416-83F9-174A-829A-BA5BB4669B95}" vid="{11B04B32-9428-AA42-9FEC-6E2F23E0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tinyPPT</Template>
  <TotalTime>22398</TotalTime>
  <Words>4696</Words>
  <Application>Microsoft Office PowerPoint</Application>
  <PresentationFormat>Widescreen</PresentationFormat>
  <Paragraphs>785</Paragraphs>
  <Slides>89</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Arial</vt:lpstr>
      <vt:lpstr>Bahnschrift</vt:lpstr>
      <vt:lpstr>Bahnschrift Condensed</vt:lpstr>
      <vt:lpstr>Bahnschrift Light</vt:lpstr>
      <vt:lpstr>Calibri</vt:lpstr>
      <vt:lpstr>Calibri Light</vt:lpstr>
      <vt:lpstr>Century Gothic</vt:lpstr>
      <vt:lpstr>Courier New</vt:lpstr>
      <vt:lpstr>StarSymbol</vt:lpstr>
      <vt:lpstr>Times New Roman</vt:lpstr>
      <vt:lpstr>tinyPPT.com</vt:lpstr>
      <vt:lpstr>PowerPoint Presentation</vt:lpstr>
      <vt:lpstr>PowerPoint Presentation</vt:lpstr>
      <vt:lpstr>Chapter 5: The vi Editor</vt:lpstr>
      <vt:lpstr>The Main UNIX/Linux Editor vi</vt:lpstr>
      <vt:lpstr>                 Three vi Modes</vt:lpstr>
      <vt:lpstr>Cursor Movement Commands in vi (&amp; vim) Master title style</vt:lpstr>
      <vt:lpstr>Commonly Used vi Commands (1)</vt:lpstr>
      <vt:lpstr>Commonly Used vi Commands (2)</vt:lpstr>
      <vt:lpstr>Commonly Used vi Commands (3)</vt:lpstr>
      <vt:lpstr>PowerPoint Presentation</vt:lpstr>
      <vt:lpstr>PowerPoint Presentation</vt:lpstr>
      <vt:lpstr> </vt:lpstr>
      <vt:lpstr>Chapter 3 - Becoming Familiar with UNIX Commands ***</vt:lpstr>
      <vt:lpstr>‘history’ Command</vt:lpstr>
      <vt:lpstr>Using ‘history’</vt:lpstr>
      <vt:lpstr>Editors</vt:lpstr>
      <vt:lpstr>Case Sensitivity</vt:lpstr>
      <vt:lpstr>How Unix looks at You</vt:lpstr>
      <vt:lpstr>‘tail’ Command</vt:lpstr>
      <vt:lpstr>‘head’ Command</vt:lpstr>
      <vt:lpstr>‘clear’ Command</vt:lpstr>
      <vt:lpstr>Arguments</vt:lpstr>
      <vt:lpstr>Options</vt:lpstr>
      <vt:lpstr>‘ls’ Syntax for list Command</vt:lpstr>
      <vt:lpstr>‘ls’ Command</vt:lpstr>
      <vt:lpstr>Recursive ‘ls -R’</vt:lpstr>
      <vt:lpstr> </vt:lpstr>
      <vt:lpstr>Sort across  ‘ls –lx’</vt:lpstr>
      <vt:lpstr>Hide Group ‘ls –lg’</vt:lpstr>
      <vt:lpstr>Show  Executable ‘ls –lxF’</vt:lpstr>
      <vt:lpstr>Full Listing without Group</vt:lpstr>
      <vt:lpstr>Useful Keys</vt:lpstr>
      <vt:lpstr>Common UNIX/Linux Commands</vt:lpstr>
      <vt:lpstr>Common UNIX/Linux Commands</vt:lpstr>
      <vt:lpstr>Different Shells</vt:lpstr>
      <vt:lpstr>‘touch’ Creating Empty Files</vt:lpstr>
      <vt:lpstr>‘touch’ Creating Empty Files</vt:lpstr>
      <vt:lpstr>‘cp’ Copying Files</vt:lpstr>
      <vt:lpstr>‘cp’ Copying Files Continued</vt:lpstr>
      <vt:lpstr>‘pipe’ Command</vt:lpstr>
      <vt:lpstr>‘pipe’ Command</vt:lpstr>
      <vt:lpstr>                                            ‘pipe’ Command example</vt:lpstr>
      <vt:lpstr>‘man’ Manual Pages</vt:lpstr>
      <vt:lpstr>‘man’ Manual Pages (continued)</vt:lpstr>
      <vt:lpstr>‘echo’ Command</vt:lpstr>
      <vt:lpstr>‘echo’ Command (example)</vt:lpstr>
      <vt:lpstr>‘echo’ Command</vt:lpstr>
      <vt:lpstr>‘printf’ Command</vt:lpstr>
      <vt:lpstr>‘printf’ Command ***</vt:lpstr>
      <vt:lpstr>‘printf’ Conversion Specifications</vt:lpstr>
      <vt:lpstr>‘printf’ Conversion Specifications</vt:lpstr>
      <vt:lpstr>‘printf’ Command</vt:lpstr>
      <vt:lpstr>‘printf’ Command  </vt:lpstr>
      <vt:lpstr>‘printf’ Conversion Specifications</vt:lpstr>
      <vt:lpstr>‘printf’ Command  </vt:lpstr>
      <vt:lpstr>‘printf’ Escape Characters</vt:lpstr>
      <vt:lpstr>More on Files and Directories </vt:lpstr>
      <vt:lpstr>                    More ‘rm’</vt:lpstr>
      <vt:lpstr>More on Files and Directories</vt:lpstr>
      <vt:lpstr>More Basic Commands</vt:lpstr>
      <vt:lpstr>‘uname’ Command</vt:lpstr>
      <vt:lpstr>‘passwd’ Command</vt:lpstr>
      <vt:lpstr>‘passwd’ Command (continued)</vt:lpstr>
      <vt:lpstr>‘who’ &amp; ‘whoami’ Commands</vt:lpstr>
      <vt:lpstr>’date’ Command</vt:lpstr>
      <vt:lpstr>‘stty’ Command</vt:lpstr>
      <vt:lpstr>‘stty’ Command (continued)</vt:lpstr>
      <vt:lpstr>PowerPoint Presentation</vt:lpstr>
      <vt:lpstr>’sort’ Command</vt:lpstr>
      <vt:lpstr>’sort’: Key Fields </vt:lpstr>
      <vt:lpstr>Sort: Options </vt:lpstr>
      <vt:lpstr>Sort: options (continued)</vt:lpstr>
      <vt:lpstr>PowerPoint Presentation</vt:lpstr>
      <vt:lpstr> Uniq Command</vt:lpstr>
      <vt:lpstr>Unique</vt:lpstr>
      <vt:lpstr>                                          Color Prompts</vt:lpstr>
      <vt:lpstr>                                              Foreground Colors</vt:lpstr>
      <vt:lpstr>Background Colors</vt:lpstr>
      <vt:lpstr>Examples ***</vt:lpstr>
      <vt:lpstr>PowerPoint Presentation</vt:lpstr>
      <vt:lpstr>‘diff’ Command </vt:lpstr>
      <vt:lpstr>‘diff’ Command Example</vt:lpstr>
      <vt:lpstr>‘cmp’ Command</vt:lpstr>
      <vt:lpstr>Redirection</vt:lpstr>
      <vt:lpstr>Cat Command</vt:lpstr>
      <vt:lpstr>The Three Destinations of Standard Output</vt:lpstr>
      <vt:lpstr>Things to Know</vt:lpstr>
      <vt:lpstr>Setting Up Environment</vt:lpstr>
      <vt:lpstr>.bashrc file</vt:lpstr>
    </vt:vector>
  </TitlesOfParts>
  <Manager>tinyPPT.com</Manager>
  <Company/>
  <LinksUpToDate>false</LinksUpToDate>
  <SharedDoc>false</SharedDoc>
  <HyperlinkBase>https://tinyppt.com/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Presentation</dc:subject>
  <dc:creator>THANH PHONG HO</dc:creator>
  <cp:keywords>PowerPoint Presentation - TinyPPT.com</cp:keywords>
  <dc:description>We design and provide free PowerPoint Templates, Keynote Templates (MacOS) and Google Slides Templates with High-quality editable graphics, easily customizable to your needs and include animated.
Contact us: contact@tinyppt.com</dc:description>
  <cp:lastModifiedBy>Bizuayehu Nigatu</cp:lastModifiedBy>
  <cp:revision>277</cp:revision>
  <dcterms:created xsi:type="dcterms:W3CDTF">2018-07-15T12:08:32Z</dcterms:created>
  <dcterms:modified xsi:type="dcterms:W3CDTF">2019-07-09T21:13:54Z</dcterms:modified>
  <cp:category>PowerPoint Templates, Google Slides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tinyPPT.com</vt:lpwstr>
  </property>
  <property fmtid="{D5CDD505-2E9C-101B-9397-08002B2CF9AE}" pid="3" name="Mailstop">
    <vt:lpwstr>contact@tinyppt.com</vt:lpwstr>
  </property>
  <property fmtid="{D5CDD505-2E9C-101B-9397-08002B2CF9AE}" pid="4" name="Owner">
    <vt:lpwstr>tinyPPT.com</vt:lpwstr>
  </property>
</Properties>
</file>